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
  </p:notesMasterIdLst>
  <p:sldIdLst>
    <p:sldId id="298"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32" autoAdjust="0"/>
    <p:restoredTop sz="94660"/>
  </p:normalViewPr>
  <p:slideViewPr>
    <p:cSldViewPr>
      <p:cViewPr>
        <p:scale>
          <a:sx n="200" d="100"/>
          <a:sy n="200" d="100"/>
        </p:scale>
        <p:origin x="-114" y="-3960"/>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2024/8/2</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DA23B4-D408-4470-9C83-439A58815CAC}"/>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FBFB5D6-DCAC-4A58-A0B1-5A7625876772}"/>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4FB0DB-E9B6-4A72-8613-11592A6C35D2}"/>
              </a:ext>
            </a:extLst>
          </p:cNvPr>
          <p:cNvSpPr>
            <a:spLocks noGrp="1"/>
          </p:cNvSpPr>
          <p:nvPr>
            <p:ph type="dt" sz="half" idx="10"/>
          </p:nvPr>
        </p:nvSpPr>
        <p:spPr/>
        <p:txBody>
          <a:bodyPr/>
          <a:lstStyle/>
          <a:p>
            <a:pPr>
              <a:defRPr/>
            </a:pPr>
            <a:fld id="{C07978E3-3F75-4A0D-94BD-8754002B412E}" type="datetime1">
              <a:rPr lang="ja-JP" altLang="en-US" smtClean="0"/>
              <a:pPr>
                <a:defRPr/>
              </a:pPr>
              <a:t>2024/8/2</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6DF625B1-0F4E-4033-8D50-E2F50EC336F2}"/>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54F24CD2-AB6D-4FC6-AE05-C68714F1AAB2}"/>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59008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5E05C-8677-46CF-AF93-19675E521BF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9A9678-F3B1-4536-84A0-B48FD506D54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5B62B8-C82B-4554-8899-FE264050D160}"/>
              </a:ext>
            </a:extLst>
          </p:cNvPr>
          <p:cNvSpPr>
            <a:spLocks noGrp="1"/>
          </p:cNvSpPr>
          <p:nvPr>
            <p:ph type="dt" sz="half" idx="10"/>
          </p:nvPr>
        </p:nvSpPr>
        <p:spPr/>
        <p:txBody>
          <a:bodyPr/>
          <a:lstStyle/>
          <a:p>
            <a:pPr>
              <a:defRPr/>
            </a:pPr>
            <a:fld id="{F4988144-94EE-4D30-9361-6000D8699E60}" type="datetime1">
              <a:rPr lang="ja-JP" altLang="en-US" smtClean="0"/>
              <a:pPr>
                <a:defRPr/>
              </a:pPr>
              <a:t>2024/8/2</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4BF900F5-07D0-4D1B-9884-2C9394FFA1E0}"/>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819B26B-549C-462A-92A2-87C029393FCE}"/>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90127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857831-862B-4BD3-9621-68C1BA3F335F}"/>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980D05-A7F9-4F40-9A47-13C6BBFC1689}"/>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E18348-C37E-4BFE-8115-4D47DDEE3982}"/>
              </a:ext>
            </a:extLst>
          </p:cNvPr>
          <p:cNvSpPr>
            <a:spLocks noGrp="1"/>
          </p:cNvSpPr>
          <p:nvPr>
            <p:ph type="dt" sz="half" idx="10"/>
          </p:nvPr>
        </p:nvSpPr>
        <p:spPr/>
        <p:txBody>
          <a:bodyPr/>
          <a:lstStyle/>
          <a:p>
            <a:pPr>
              <a:defRPr/>
            </a:pPr>
            <a:fld id="{B9AA9BE7-304D-4DF5-9736-3527E2E07CC4}" type="datetime1">
              <a:rPr lang="ja-JP" altLang="en-US" smtClean="0"/>
              <a:pPr>
                <a:defRPr/>
              </a:pPr>
              <a:t>2024/8/2</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9A22A07A-593D-41C6-87D7-080A6F9C9AD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6D4A2EB-6075-4039-B400-BA276E8A2A8A}"/>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72062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20746-1F3F-490C-A361-14D68ACABD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E5338BA-CF5F-4543-B605-2B82C739415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88594FC-DDB9-45DD-B7A2-7205875C44D9}"/>
              </a:ext>
            </a:extLst>
          </p:cNvPr>
          <p:cNvSpPr>
            <a:spLocks noGrp="1"/>
          </p:cNvSpPr>
          <p:nvPr>
            <p:ph type="dt" sz="half" idx="10"/>
          </p:nvPr>
        </p:nvSpPr>
        <p:spPr/>
        <p:txBody>
          <a:bodyPr/>
          <a:lstStyle/>
          <a:p>
            <a:pPr>
              <a:defRPr/>
            </a:pPr>
            <a:fld id="{A18075BB-3CD5-4CA7-A691-D3E6921D0F2F}" type="datetime1">
              <a:rPr lang="ja-JP" altLang="en-US" smtClean="0"/>
              <a:pPr>
                <a:defRPr/>
              </a:pPr>
              <a:t>2024/8/2</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B5FD257-A2B2-4A33-88DF-F4867822C61D}"/>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DAB84AB-07E6-405B-9E0D-EDBFA014BAC6}"/>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4159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9CD8D-24A7-476F-AA99-CC3876150451}"/>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15BEA5-A107-4E5B-9F67-A99047EDA619}"/>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112BA35-1B66-451F-BC8B-744D26DD0C20}"/>
              </a:ext>
            </a:extLst>
          </p:cNvPr>
          <p:cNvSpPr>
            <a:spLocks noGrp="1"/>
          </p:cNvSpPr>
          <p:nvPr>
            <p:ph type="dt" sz="half" idx="10"/>
          </p:nvPr>
        </p:nvSpPr>
        <p:spPr/>
        <p:txBody>
          <a:bodyPr/>
          <a:lstStyle/>
          <a:p>
            <a:pPr>
              <a:defRPr/>
            </a:pPr>
            <a:fld id="{087999A7-B118-4595-8F5D-3EA4785052C5}" type="datetime1">
              <a:rPr lang="ja-JP" altLang="en-US" smtClean="0"/>
              <a:pPr>
                <a:defRPr/>
              </a:pPr>
              <a:t>2024/8/2</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3E9975B-F3E9-4948-9477-060E259DB81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975351A9-6F76-44BC-A935-2020F9D013E3}"/>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9955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289058-F3EB-4B4E-964E-1897BEDB9B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3CBF8A-CA8A-45A1-BFB0-F6ED7ED5757C}"/>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01EDED3-2DBE-430F-AAE6-C4EBE4718146}"/>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833D2D-02F2-4799-88AD-CD4CB953F631}"/>
              </a:ext>
            </a:extLst>
          </p:cNvPr>
          <p:cNvSpPr>
            <a:spLocks noGrp="1"/>
          </p:cNvSpPr>
          <p:nvPr>
            <p:ph type="dt" sz="half" idx="10"/>
          </p:nvPr>
        </p:nvSpPr>
        <p:spPr/>
        <p:txBody>
          <a:bodyPr/>
          <a:lstStyle/>
          <a:p>
            <a:pPr>
              <a:defRPr/>
            </a:pPr>
            <a:fld id="{2A8EE726-064D-4A7A-87F8-C255F47775DA}" type="datetime1">
              <a:rPr lang="ja-JP" altLang="en-US" smtClean="0"/>
              <a:pPr>
                <a:defRPr/>
              </a:pPr>
              <a:t>2024/8/2</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8D8782C-F7B2-4361-B0BA-A33D633DD708}"/>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691D0C90-7A40-496F-95FD-D492759FC1C8}"/>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6643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48DA4-89A2-49C5-8F91-CB3FA9E6CB16}"/>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F11A55-29C0-49BB-AF37-12AC232A1C9A}"/>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F1D0A2F-D3D3-4B15-B316-22E88DB55175}"/>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C140B0D-1370-4E0F-99A7-AA8A7FF81144}"/>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A979F50-D259-4F86-AD36-8ACEB2EBE560}"/>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FA066C-B2A9-4E2F-8572-C66D3617B805}"/>
              </a:ext>
            </a:extLst>
          </p:cNvPr>
          <p:cNvSpPr>
            <a:spLocks noGrp="1"/>
          </p:cNvSpPr>
          <p:nvPr>
            <p:ph type="dt" sz="half" idx="10"/>
          </p:nvPr>
        </p:nvSpPr>
        <p:spPr/>
        <p:txBody>
          <a:bodyPr/>
          <a:lstStyle/>
          <a:p>
            <a:pPr>
              <a:defRPr/>
            </a:pPr>
            <a:fld id="{A5861FEA-1BE4-4962-8DDE-A5D55E7527A9}" type="datetime1">
              <a:rPr lang="ja-JP" altLang="en-US" smtClean="0"/>
              <a:pPr>
                <a:defRPr/>
              </a:pPr>
              <a:t>2024/8/2</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0A74C2A3-707F-4F09-BC3F-BC2C03D63360}"/>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AF6DF6AA-4A95-41A0-A3C3-492E98476AF7}"/>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5763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8A662B-EEB9-444B-A5C6-C7AAB4DD3E2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9D4240-2386-49DF-A1EB-EF56F297AE4C}"/>
              </a:ext>
            </a:extLst>
          </p:cNvPr>
          <p:cNvSpPr>
            <a:spLocks noGrp="1"/>
          </p:cNvSpPr>
          <p:nvPr>
            <p:ph type="dt" sz="half" idx="10"/>
          </p:nvPr>
        </p:nvSpPr>
        <p:spPr/>
        <p:txBody>
          <a:bodyPr/>
          <a:lstStyle/>
          <a:p>
            <a:pPr>
              <a:defRPr/>
            </a:pPr>
            <a:fld id="{3BC3B54A-4984-489F-9AD9-FFA51C931E4D}" type="datetime1">
              <a:rPr lang="ja-JP" altLang="en-US" smtClean="0"/>
              <a:pPr>
                <a:defRPr/>
              </a:pPr>
              <a:t>2024/8/2</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FF5AF2DE-9262-47A8-824F-4427063B7BE8}"/>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1D0FA338-057E-4FBC-BF9E-540E7A900DE5}"/>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01369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2324479-8AC7-4940-9E93-1E99BE69E0FE}"/>
              </a:ext>
            </a:extLst>
          </p:cNvPr>
          <p:cNvSpPr>
            <a:spLocks noGrp="1"/>
          </p:cNvSpPr>
          <p:nvPr>
            <p:ph type="dt" sz="half" idx="10"/>
          </p:nvPr>
        </p:nvSpPr>
        <p:spPr/>
        <p:txBody>
          <a:bodyPr/>
          <a:lstStyle/>
          <a:p>
            <a:pPr>
              <a:defRPr/>
            </a:pPr>
            <a:fld id="{6AF2FB7D-6622-44BB-8443-AAE9ABD04C2A}" type="datetime1">
              <a:rPr lang="ja-JP" altLang="en-US" smtClean="0"/>
              <a:pPr>
                <a:defRPr/>
              </a:pPr>
              <a:t>2024/8/2</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7F0DE028-D291-4C3E-85BC-DBD6A5D7E291}"/>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79257195-5281-49AD-B04F-4FD67A168ACF}"/>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84916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B0160-07B2-4D80-8D53-4000F5AA7AE6}"/>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0E5A521-16DC-426F-9197-C692F6D99B9A}"/>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63FF268-F356-4756-9C8B-8E04141C27C4}"/>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35B33DA-BEBB-4206-9E53-3DC44D5A87D3}"/>
              </a:ext>
            </a:extLst>
          </p:cNvPr>
          <p:cNvSpPr>
            <a:spLocks noGrp="1"/>
          </p:cNvSpPr>
          <p:nvPr>
            <p:ph type="dt" sz="half" idx="10"/>
          </p:nvPr>
        </p:nvSpPr>
        <p:spPr/>
        <p:txBody>
          <a:bodyPr/>
          <a:lstStyle/>
          <a:p>
            <a:pPr>
              <a:defRPr/>
            </a:pPr>
            <a:fld id="{20FF1BBD-CBC7-4959-8351-5A736CE0938B}" type="datetime1">
              <a:rPr lang="ja-JP" altLang="en-US" smtClean="0"/>
              <a:pPr>
                <a:defRPr/>
              </a:pPr>
              <a:t>2024/8/2</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E2D0DC2D-3F6D-4701-BF10-E1C1DD22469F}"/>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A09D5F6B-954C-4A3D-9A6D-F7EFA378E354}"/>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4210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9F7C3-900C-49F0-B311-3C4A869F34A2}"/>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BB71194-7CAD-4901-8FB2-FF389504E4A4}"/>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3738BE92-DB11-4DB4-9B36-C4E4A7840E5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9D00648-CF13-47B8-8E2E-7AD11327E340}"/>
              </a:ext>
            </a:extLst>
          </p:cNvPr>
          <p:cNvSpPr>
            <a:spLocks noGrp="1"/>
          </p:cNvSpPr>
          <p:nvPr>
            <p:ph type="dt" sz="half" idx="10"/>
          </p:nvPr>
        </p:nvSpPr>
        <p:spPr/>
        <p:txBody>
          <a:bodyPr/>
          <a:lstStyle/>
          <a:p>
            <a:pPr>
              <a:defRPr/>
            </a:pPr>
            <a:fld id="{79992FBA-136A-4615-B42B-1BCBDE2F7E83}" type="datetime1">
              <a:rPr lang="ja-JP" altLang="en-US" smtClean="0"/>
              <a:pPr>
                <a:defRPr/>
              </a:pPr>
              <a:t>2024/8/2</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50ABCA57-9B5C-4FB7-9CDB-34B3866C91F0}"/>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F53F478-C1B3-4303-8D03-3EC7507964EF}"/>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0499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BD64A8-25E9-4A10-ADC3-B348E5087690}"/>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D1FE04-7C78-4B34-B9C2-8636BE8492CC}"/>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D69AC7-654E-4282-B917-FD8C434DA384}"/>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2024/8/2</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EC28857-8080-4CEF-B9E1-477690517BA1}"/>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338B5C5F-B137-4210-9F44-2BF9C427E66A}"/>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8221829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https://qr.quel.jp/tmp/a522df6578971b176d6ea4d0392a1581a9d568cd.png" TargetMode="External"/><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https://qr.quel.jp/tmp/a522df6578971b176d6ea4d0392a1581a9d568cd.png"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正方形/長方形 124">
            <a:extLst>
              <a:ext uri="{FF2B5EF4-FFF2-40B4-BE49-F238E27FC236}">
                <a16:creationId xmlns:a16="http://schemas.microsoft.com/office/drawing/2014/main" id="{C3043ABE-8EE2-44BA-AF06-D40C9AF11335}"/>
              </a:ext>
            </a:extLst>
          </p:cNvPr>
          <p:cNvSpPr/>
          <p:nvPr/>
        </p:nvSpPr>
        <p:spPr>
          <a:xfrm>
            <a:off x="-3175" y="6442"/>
            <a:ext cx="7562850" cy="245248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9" name="図 128">
            <a:extLst>
              <a:ext uri="{FF2B5EF4-FFF2-40B4-BE49-F238E27FC236}">
                <a16:creationId xmlns:a16="http://schemas.microsoft.com/office/drawing/2014/main" id="{8E54A2D1-3C99-4A1D-995A-C5F913CBEE31}"/>
              </a:ext>
            </a:extLst>
          </p:cNvPr>
          <p:cNvPicPr>
            <a:picLocks noChangeAspect="1"/>
          </p:cNvPicPr>
          <p:nvPr/>
        </p:nvPicPr>
        <p:blipFill rotWithShape="1">
          <a:blip r:embed="rId2">
            <a:extLst>
              <a:ext uri="{28A0092B-C50C-407E-A947-70E740481C1C}">
                <a14:useLocalDpi xmlns:a14="http://schemas.microsoft.com/office/drawing/2010/main" val="0"/>
              </a:ext>
            </a:extLst>
          </a:blip>
          <a:srcRect l="35326" r="-1"/>
          <a:stretch/>
        </p:blipFill>
        <p:spPr>
          <a:xfrm>
            <a:off x="4773384" y="269"/>
            <a:ext cx="2786292" cy="2461372"/>
          </a:xfrm>
          <a:prstGeom prst="rect">
            <a:avLst/>
          </a:prstGeom>
        </p:spPr>
      </p:pic>
      <p:pic>
        <p:nvPicPr>
          <p:cNvPr id="131" name="図 130">
            <a:extLst>
              <a:ext uri="{FF2B5EF4-FFF2-40B4-BE49-F238E27FC236}">
                <a16:creationId xmlns:a16="http://schemas.microsoft.com/office/drawing/2014/main" id="{668D7884-B6B1-4B3F-A478-08BBCE481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705" y="870893"/>
            <a:ext cx="1742901" cy="1318832"/>
          </a:xfrm>
          <a:prstGeom prst="rect">
            <a:avLst/>
          </a:prstGeom>
          <a:effectLst>
            <a:glow rad="101600">
              <a:schemeClr val="tx1">
                <a:alpha val="60000"/>
              </a:schemeClr>
            </a:glow>
          </a:effectLst>
        </p:spPr>
      </p:pic>
      <p:grpSp>
        <p:nvGrpSpPr>
          <p:cNvPr id="3" name="グループ化 2">
            <a:extLst>
              <a:ext uri="{FF2B5EF4-FFF2-40B4-BE49-F238E27FC236}">
                <a16:creationId xmlns:a16="http://schemas.microsoft.com/office/drawing/2014/main" id="{63512AD0-E38E-4E45-92EA-B29702F995AC}"/>
              </a:ext>
            </a:extLst>
          </p:cNvPr>
          <p:cNvGrpSpPr>
            <a:grpSpLocks noChangeAspect="1"/>
          </p:cNvGrpSpPr>
          <p:nvPr/>
        </p:nvGrpSpPr>
        <p:grpSpPr>
          <a:xfrm>
            <a:off x="2487397" y="10121248"/>
            <a:ext cx="2285987" cy="540000"/>
            <a:chOff x="3395028" y="9985136"/>
            <a:chExt cx="2946400" cy="696004"/>
          </a:xfrm>
        </p:grpSpPr>
        <p:sp>
          <p:nvSpPr>
            <p:cNvPr id="36" name="WordArt 177">
              <a:extLst>
                <a:ext uri="{FF2B5EF4-FFF2-40B4-BE49-F238E27FC236}">
                  <a16:creationId xmlns:a16="http://schemas.microsoft.com/office/drawing/2014/main" id="{A1DACFFD-99BF-4ADD-8E35-D6DC23D03624}"/>
                </a:ext>
              </a:extLst>
            </p:cNvPr>
            <p:cNvSpPr>
              <a:spLocks noChangeArrowheads="1" noChangeShapeType="1" noTextEdit="1"/>
            </p:cNvSpPr>
            <p:nvPr/>
          </p:nvSpPr>
          <p:spPr bwMode="auto">
            <a:xfrm>
              <a:off x="3395028" y="10028319"/>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7" name="WordArt 178">
              <a:extLst>
                <a:ext uri="{FF2B5EF4-FFF2-40B4-BE49-F238E27FC236}">
                  <a16:creationId xmlns:a16="http://schemas.microsoft.com/office/drawing/2014/main" id="{95668C77-0D4B-40C9-A6A4-32F4E48DFB45}"/>
                </a:ext>
              </a:extLst>
            </p:cNvPr>
            <p:cNvSpPr>
              <a:spLocks noChangeArrowheads="1" noChangeShapeType="1" noTextEdit="1"/>
            </p:cNvSpPr>
            <p:nvPr/>
          </p:nvSpPr>
          <p:spPr bwMode="auto">
            <a:xfrm>
              <a:off x="3395028" y="10243598"/>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dirty="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38" name="Picture 179">
              <a:extLst>
                <a:ext uri="{FF2B5EF4-FFF2-40B4-BE49-F238E27FC236}">
                  <a16:creationId xmlns:a16="http://schemas.microsoft.com/office/drawing/2014/main" id="{0CB70CE4-4380-469F-9F89-A6AE6A274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838" y="10206765"/>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WordArt 180">
              <a:extLst>
                <a:ext uri="{FF2B5EF4-FFF2-40B4-BE49-F238E27FC236}">
                  <a16:creationId xmlns:a16="http://schemas.microsoft.com/office/drawing/2014/main" id="{A1A631EA-3366-4593-A685-2358CDE3EF3F}"/>
                </a:ext>
              </a:extLst>
            </p:cNvPr>
            <p:cNvSpPr>
              <a:spLocks noChangeArrowheads="1" noChangeShapeType="1" noTextEdit="1"/>
            </p:cNvSpPr>
            <p:nvPr/>
          </p:nvSpPr>
          <p:spPr bwMode="auto">
            <a:xfrm>
              <a:off x="4282123" y="10277255"/>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40" name="Picture 181">
              <a:extLst>
                <a:ext uri="{FF2B5EF4-FFF2-40B4-BE49-F238E27FC236}">
                  <a16:creationId xmlns:a16="http://schemas.microsoft.com/office/drawing/2014/main" id="{920BAFC2-9454-4C76-B463-F46A0044623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841683" y="9985136"/>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82">
            <a:extLst>
              <a:ext uri="{FF2B5EF4-FFF2-40B4-BE49-F238E27FC236}">
                <a16:creationId xmlns:a16="http://schemas.microsoft.com/office/drawing/2014/main" id="{EB557A73-C8D1-4E30-B8E4-C7DC9A3CFA5A}"/>
              </a:ext>
            </a:extLst>
          </p:cNvPr>
          <p:cNvGrpSpPr>
            <a:grpSpLocks/>
          </p:cNvGrpSpPr>
          <p:nvPr/>
        </p:nvGrpSpPr>
        <p:grpSpPr bwMode="auto">
          <a:xfrm>
            <a:off x="423648" y="10121248"/>
            <a:ext cx="1924050" cy="370863"/>
            <a:chOff x="1415" y="3999"/>
            <a:chExt cx="8197" cy="1580"/>
          </a:xfrm>
        </p:grpSpPr>
        <p:sp>
          <p:nvSpPr>
            <p:cNvPr id="7" name="AutoShape 183">
              <a:extLst>
                <a:ext uri="{FF2B5EF4-FFF2-40B4-BE49-F238E27FC236}">
                  <a16:creationId xmlns:a16="http://schemas.microsoft.com/office/drawing/2014/main" id="{BFCFC600-C8CF-4DBF-BA08-8F9A4C3FCD1D}"/>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8" name="Group 184">
              <a:extLst>
                <a:ext uri="{FF2B5EF4-FFF2-40B4-BE49-F238E27FC236}">
                  <a16:creationId xmlns:a16="http://schemas.microsoft.com/office/drawing/2014/main" id="{82BBEA0C-9477-49F4-B005-5502443D21DA}"/>
                </a:ext>
              </a:extLst>
            </p:cNvPr>
            <p:cNvGrpSpPr>
              <a:grpSpLocks/>
            </p:cNvGrpSpPr>
            <p:nvPr/>
          </p:nvGrpSpPr>
          <p:grpSpPr bwMode="auto">
            <a:xfrm>
              <a:off x="3584" y="4007"/>
              <a:ext cx="6028" cy="1179"/>
              <a:chOff x="3528" y="3992"/>
              <a:chExt cx="6256" cy="1224"/>
            </a:xfrm>
          </p:grpSpPr>
          <p:sp>
            <p:nvSpPr>
              <p:cNvPr id="27" name="Freeform 185">
                <a:extLst>
                  <a:ext uri="{FF2B5EF4-FFF2-40B4-BE49-F238E27FC236}">
                    <a16:creationId xmlns:a16="http://schemas.microsoft.com/office/drawing/2014/main" id="{19E23AF9-DC20-4309-A4AD-4CFDA21DE3F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86">
                <a:extLst>
                  <a:ext uri="{FF2B5EF4-FFF2-40B4-BE49-F238E27FC236}">
                    <a16:creationId xmlns:a16="http://schemas.microsoft.com/office/drawing/2014/main" id="{EB58B6E1-460F-43BB-B859-AB3E1453CA10}"/>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7">
                <a:extLst>
                  <a:ext uri="{FF2B5EF4-FFF2-40B4-BE49-F238E27FC236}">
                    <a16:creationId xmlns:a16="http://schemas.microsoft.com/office/drawing/2014/main" id="{53304A9D-BA2E-4B4A-A16E-76CBCE6C27C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8">
                <a:extLst>
                  <a:ext uri="{FF2B5EF4-FFF2-40B4-BE49-F238E27FC236}">
                    <a16:creationId xmlns:a16="http://schemas.microsoft.com/office/drawing/2014/main" id="{3BC686A2-A4A1-49A4-B594-3EFA47381943}"/>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9">
                <a:extLst>
                  <a:ext uri="{FF2B5EF4-FFF2-40B4-BE49-F238E27FC236}">
                    <a16:creationId xmlns:a16="http://schemas.microsoft.com/office/drawing/2014/main" id="{8410298E-9798-4FBC-B2FD-ECB33531C3B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190">
                <a:extLst>
                  <a:ext uri="{FF2B5EF4-FFF2-40B4-BE49-F238E27FC236}">
                    <a16:creationId xmlns:a16="http://schemas.microsoft.com/office/drawing/2014/main" id="{1A14E92B-A6CB-4570-B0BA-B13257CDA16E}"/>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1">
                <a:extLst>
                  <a:ext uri="{FF2B5EF4-FFF2-40B4-BE49-F238E27FC236}">
                    <a16:creationId xmlns:a16="http://schemas.microsoft.com/office/drawing/2014/main" id="{DC30FDD0-8014-4E96-81AB-E04A67132142}"/>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2">
                <a:extLst>
                  <a:ext uri="{FF2B5EF4-FFF2-40B4-BE49-F238E27FC236}">
                    <a16:creationId xmlns:a16="http://schemas.microsoft.com/office/drawing/2014/main" id="{DF6E0E45-0FA3-444C-855D-D5B8BCFEB8C2}"/>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193">
                <a:extLst>
                  <a:ext uri="{FF2B5EF4-FFF2-40B4-BE49-F238E27FC236}">
                    <a16:creationId xmlns:a16="http://schemas.microsoft.com/office/drawing/2014/main" id="{F2568535-B424-45D4-B88D-38BAD1A246C9}"/>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 name="Group 194">
              <a:extLst>
                <a:ext uri="{FF2B5EF4-FFF2-40B4-BE49-F238E27FC236}">
                  <a16:creationId xmlns:a16="http://schemas.microsoft.com/office/drawing/2014/main" id="{798E7801-E1E3-4912-9E5C-6A318BE18E5B}"/>
                </a:ext>
              </a:extLst>
            </p:cNvPr>
            <p:cNvGrpSpPr>
              <a:grpSpLocks/>
            </p:cNvGrpSpPr>
            <p:nvPr/>
          </p:nvGrpSpPr>
          <p:grpSpPr bwMode="auto">
            <a:xfrm>
              <a:off x="3553" y="5390"/>
              <a:ext cx="5996" cy="189"/>
              <a:chOff x="3553" y="5390"/>
              <a:chExt cx="5996" cy="189"/>
            </a:xfrm>
          </p:grpSpPr>
          <p:sp>
            <p:nvSpPr>
              <p:cNvPr id="12" name="Rectangle 195">
                <a:extLst>
                  <a:ext uri="{FF2B5EF4-FFF2-40B4-BE49-F238E27FC236}">
                    <a16:creationId xmlns:a16="http://schemas.microsoft.com/office/drawing/2014/main" id="{37742792-2F48-462D-AA36-8A58F8920771}"/>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3" name="Rectangle 196">
                <a:extLst>
                  <a:ext uri="{FF2B5EF4-FFF2-40B4-BE49-F238E27FC236}">
                    <a16:creationId xmlns:a16="http://schemas.microsoft.com/office/drawing/2014/main" id="{7EF065DC-D7E9-4596-BD09-A1F1D74A512A}"/>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4" name="Group 197">
                <a:extLst>
                  <a:ext uri="{FF2B5EF4-FFF2-40B4-BE49-F238E27FC236}">
                    <a16:creationId xmlns:a16="http://schemas.microsoft.com/office/drawing/2014/main" id="{5335B5B4-2F99-4B54-BC15-66A2E36BB54E}"/>
                  </a:ext>
                </a:extLst>
              </p:cNvPr>
              <p:cNvGrpSpPr>
                <a:grpSpLocks/>
              </p:cNvGrpSpPr>
              <p:nvPr/>
            </p:nvGrpSpPr>
            <p:grpSpPr bwMode="auto">
              <a:xfrm>
                <a:off x="5295" y="5390"/>
                <a:ext cx="2541" cy="189"/>
                <a:chOff x="5295" y="10251"/>
                <a:chExt cx="2541" cy="189"/>
              </a:xfrm>
            </p:grpSpPr>
            <p:sp>
              <p:nvSpPr>
                <p:cNvPr id="15" name="WordArt 198">
                  <a:extLst>
                    <a:ext uri="{FF2B5EF4-FFF2-40B4-BE49-F238E27FC236}">
                      <a16:creationId xmlns:a16="http://schemas.microsoft.com/office/drawing/2014/main" id="{CBCF949A-33C6-4B38-B61B-2374A267196A}"/>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6" name="WordArt 199">
                  <a:extLst>
                    <a:ext uri="{FF2B5EF4-FFF2-40B4-BE49-F238E27FC236}">
                      <a16:creationId xmlns:a16="http://schemas.microsoft.com/office/drawing/2014/main" id="{B67220A8-2316-4082-B9D3-DFBE212ED39A}"/>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7" name="WordArt 200">
                  <a:extLst>
                    <a:ext uri="{FF2B5EF4-FFF2-40B4-BE49-F238E27FC236}">
                      <a16:creationId xmlns:a16="http://schemas.microsoft.com/office/drawing/2014/main" id="{80CB0816-B9C9-4A02-A3C7-6B30B8B412CD}"/>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8" name="WordArt 201">
                  <a:extLst>
                    <a:ext uri="{FF2B5EF4-FFF2-40B4-BE49-F238E27FC236}">
                      <a16:creationId xmlns:a16="http://schemas.microsoft.com/office/drawing/2014/main" id="{4E5D5534-B107-4B28-AD88-8E53D8F06365}"/>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19" name="WordArt 202">
                  <a:extLst>
                    <a:ext uri="{FF2B5EF4-FFF2-40B4-BE49-F238E27FC236}">
                      <a16:creationId xmlns:a16="http://schemas.microsoft.com/office/drawing/2014/main" id="{3ED1A094-DF4F-483B-8C2B-8C52EBB6CDE7}"/>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0" name="WordArt 203">
                  <a:extLst>
                    <a:ext uri="{FF2B5EF4-FFF2-40B4-BE49-F238E27FC236}">
                      <a16:creationId xmlns:a16="http://schemas.microsoft.com/office/drawing/2014/main" id="{8487C0C4-4F62-4986-963B-E45B9984B242}"/>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1" name="WordArt 204">
                  <a:extLst>
                    <a:ext uri="{FF2B5EF4-FFF2-40B4-BE49-F238E27FC236}">
                      <a16:creationId xmlns:a16="http://schemas.microsoft.com/office/drawing/2014/main" id="{5B9AB99A-C956-4EDE-89A8-090E60A250EB}"/>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2" name="WordArt 205">
                  <a:extLst>
                    <a:ext uri="{FF2B5EF4-FFF2-40B4-BE49-F238E27FC236}">
                      <a16:creationId xmlns:a16="http://schemas.microsoft.com/office/drawing/2014/main" id="{C644B13C-E034-497C-B818-536CA010D64F}"/>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3" name="WordArt 206">
                  <a:extLst>
                    <a:ext uri="{FF2B5EF4-FFF2-40B4-BE49-F238E27FC236}">
                      <a16:creationId xmlns:a16="http://schemas.microsoft.com/office/drawing/2014/main" id="{E0118080-21D4-4FFC-8504-3F83803384A2}"/>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4" name="WordArt 207">
                  <a:extLst>
                    <a:ext uri="{FF2B5EF4-FFF2-40B4-BE49-F238E27FC236}">
                      <a16:creationId xmlns:a16="http://schemas.microsoft.com/office/drawing/2014/main" id="{7AC42FFE-D8C0-404C-8041-C072EC5DAD7C}"/>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5" name="WordArt 208">
                  <a:extLst>
                    <a:ext uri="{FF2B5EF4-FFF2-40B4-BE49-F238E27FC236}">
                      <a16:creationId xmlns:a16="http://schemas.microsoft.com/office/drawing/2014/main" id="{EAE7E66E-4232-4930-9A13-D8BED9FEA01F}"/>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6" name="WordArt 209">
                  <a:extLst>
                    <a:ext uri="{FF2B5EF4-FFF2-40B4-BE49-F238E27FC236}">
                      <a16:creationId xmlns:a16="http://schemas.microsoft.com/office/drawing/2014/main" id="{6949DBFB-75BA-4F8D-9C55-DD6ED9B7CC64}"/>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0" name="Freeform 210">
              <a:extLst>
                <a:ext uri="{FF2B5EF4-FFF2-40B4-BE49-F238E27FC236}">
                  <a16:creationId xmlns:a16="http://schemas.microsoft.com/office/drawing/2014/main" id="{A6DBDC36-8BD7-4C3F-90EF-E211A7B0B622}"/>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211">
              <a:extLst>
                <a:ext uri="{FF2B5EF4-FFF2-40B4-BE49-F238E27FC236}">
                  <a16:creationId xmlns:a16="http://schemas.microsoft.com/office/drawing/2014/main" id="{008E4A0D-692E-4192-AC5D-A70088B7610F}"/>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5" name="直線コネクタ 4">
            <a:extLst>
              <a:ext uri="{FF2B5EF4-FFF2-40B4-BE49-F238E27FC236}">
                <a16:creationId xmlns:a16="http://schemas.microsoft.com/office/drawing/2014/main" id="{1B52405F-1966-457E-B24C-38F5F62D2D42}"/>
              </a:ext>
            </a:extLst>
          </p:cNvPr>
          <p:cNvCxnSpPr/>
          <p:nvPr/>
        </p:nvCxnSpPr>
        <p:spPr>
          <a:xfrm>
            <a:off x="319816" y="9938817"/>
            <a:ext cx="69200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C51F844D-79AF-4808-B278-3E77A022EE8C}"/>
              </a:ext>
            </a:extLst>
          </p:cNvPr>
          <p:cNvSpPr txBox="1"/>
          <p:nvPr/>
        </p:nvSpPr>
        <p:spPr>
          <a:xfrm>
            <a:off x="4748125" y="10117058"/>
            <a:ext cx="2500270" cy="461665"/>
          </a:xfrm>
          <a:prstGeom prst="rect">
            <a:avLst/>
          </a:prstGeom>
          <a:noFill/>
          <a:ln>
            <a:noFill/>
          </a:ln>
        </p:spPr>
        <p:txBody>
          <a:bodyPr wrap="square" rtlCol="0">
            <a:spAutoFit/>
          </a:bodyPr>
          <a:lstStyle/>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お問い合わせ先</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アプライド株式会社　広域システム営業部　　</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Mail</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err="1">
                <a:latin typeface="游ゴシック" panose="020B0400000000000000" pitchFamily="50" charset="-128"/>
                <a:ea typeface="游ゴシック" panose="020B0400000000000000" pitchFamily="50" charset="-128"/>
                <a:cs typeface="Segoe UI" panose="020B0502040204020203" pitchFamily="34" charset="0"/>
              </a:rPr>
              <a:t>hpc</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-pro</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applied-net.co.jp</a:t>
            </a:r>
          </a:p>
        </p:txBody>
      </p:sp>
      <p:sp>
        <p:nvSpPr>
          <p:cNvPr id="50" name="四角形: 角を丸くする 49">
            <a:extLst>
              <a:ext uri="{FF2B5EF4-FFF2-40B4-BE49-F238E27FC236}">
                <a16:creationId xmlns:a16="http://schemas.microsoft.com/office/drawing/2014/main" id="{32E83282-FB6C-406C-B345-F5E837466DD9}"/>
              </a:ext>
            </a:extLst>
          </p:cNvPr>
          <p:cNvSpPr/>
          <p:nvPr/>
        </p:nvSpPr>
        <p:spPr>
          <a:xfrm>
            <a:off x="175998" y="4405128"/>
            <a:ext cx="7132542" cy="169677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D69C3379-F3DE-4286-940A-05B0F450086F}"/>
              </a:ext>
            </a:extLst>
          </p:cNvPr>
          <p:cNvSpPr txBox="1"/>
          <p:nvPr/>
        </p:nvSpPr>
        <p:spPr>
          <a:xfrm>
            <a:off x="1789563" y="4801513"/>
            <a:ext cx="3631800"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rPr>
              <a:t>■</a:t>
            </a:r>
            <a:r>
              <a:rPr lang="en-US" altLang="ja-JP" sz="1050" b="1" dirty="0">
                <a:ea typeface="游ゴシック" panose="020B0400000000000000" pitchFamily="50" charset="-128"/>
              </a:rPr>
              <a:t>OS</a:t>
            </a:r>
            <a:r>
              <a:rPr lang="ja-JP" altLang="en-US" sz="1050" b="1" dirty="0">
                <a:ea typeface="游ゴシック" panose="020B0400000000000000" pitchFamily="50" charset="-128"/>
              </a:rPr>
              <a:t>：</a:t>
            </a:r>
            <a:r>
              <a:rPr lang="en-US" altLang="ja-JP" sz="1050" b="1" dirty="0">
                <a:ea typeface="游ゴシック" panose="020B0400000000000000" pitchFamily="50" charset="-128"/>
              </a:rPr>
              <a:t>Windows Server 2022 Standard </a:t>
            </a:r>
            <a:r>
              <a:rPr lang="ja-JP" altLang="en-US" sz="1050" b="1" dirty="0">
                <a:ea typeface="游ゴシック" panose="020B0400000000000000" pitchFamily="50" charset="-128"/>
              </a:rPr>
              <a:t>日本語版</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■CPU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 Xeon 8-Core W3-2435 3.1GHz</a:t>
            </a:r>
            <a:r>
              <a:rPr lang="ja-JP" altLang="en-US" sz="1050" b="1" dirty="0">
                <a:ea typeface="游ゴシック" panose="020B0400000000000000" pitchFamily="50" charset="-128"/>
              </a:rPr>
              <a:t>～</a:t>
            </a:r>
            <a:r>
              <a:rPr lang="en-US" altLang="ja-JP" sz="1050" b="1" dirty="0">
                <a:ea typeface="游ゴシック" panose="020B0400000000000000" pitchFamily="50" charset="-128"/>
              </a:rPr>
              <a:t>4.5GHz</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メモリ：</a:t>
            </a:r>
            <a:r>
              <a:rPr lang="en-US" altLang="ja-JP" sz="1050" b="1" dirty="0">
                <a:ea typeface="游ゴシック" panose="020B0400000000000000" pitchFamily="50" charset="-128"/>
              </a:rPr>
              <a:t>32GB (16GBx2) DDR5-4800</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ストレージ：</a:t>
            </a:r>
            <a:r>
              <a:rPr lang="en-US" altLang="ja-JP" sz="1050" b="1" dirty="0">
                <a:ea typeface="游ゴシック" panose="020B0400000000000000" pitchFamily="50" charset="-128"/>
              </a:rPr>
              <a:t>SSD 1TB</a:t>
            </a:r>
            <a:r>
              <a:rPr lang="ja-JP" altLang="pl-PL" sz="1000" b="1" dirty="0">
                <a:ea typeface="游ゴシック" panose="020B0400000000000000" pitchFamily="50" charset="-128"/>
              </a:rPr>
              <a:t>（</a:t>
            </a:r>
            <a:r>
              <a:rPr lang="pl-PL" altLang="ja-JP" sz="1000" b="1" dirty="0">
                <a:ea typeface="游ゴシック" panose="020B0400000000000000" pitchFamily="50" charset="-128"/>
              </a:rPr>
              <a:t>R:5150MB/s, W:4900MB/s</a:t>
            </a:r>
            <a:r>
              <a:rPr lang="ja-JP" altLang="pl-PL" sz="1000" b="1" dirty="0">
                <a:ea typeface="游ゴシック" panose="020B0400000000000000" pitchFamily="50" charset="-128"/>
              </a:rPr>
              <a:t>）</a:t>
            </a:r>
            <a:r>
              <a:rPr lang="ja-JP" altLang="en-US" sz="1000" b="1" dirty="0">
                <a:ea typeface="游ゴシック" panose="020B0400000000000000" pitchFamily="50" charset="-128"/>
              </a:rPr>
              <a:t>　</a:t>
            </a:r>
            <a:endParaRPr lang="en-US" altLang="ja-JP" sz="1000" b="1" dirty="0">
              <a:ea typeface="游ゴシック" panose="020B0400000000000000" pitchFamily="50" charset="-128"/>
            </a:endParaRPr>
          </a:p>
          <a:p>
            <a:r>
              <a:rPr lang="en-US" altLang="ja-JP" sz="1050" b="1" dirty="0">
                <a:ea typeface="游ゴシック" panose="020B0400000000000000" pitchFamily="50" charset="-128"/>
              </a:rPr>
              <a:t>■ GPU</a:t>
            </a:r>
            <a:r>
              <a:rPr lang="ja-JP" altLang="en-US" sz="1050" b="1" dirty="0">
                <a:ea typeface="游ゴシック" panose="020B0400000000000000" pitchFamily="50" charset="-128"/>
              </a:rPr>
              <a:t>：</a:t>
            </a:r>
            <a:r>
              <a:rPr lang="pt-BR" altLang="ja-JP" sz="1050" b="1" dirty="0">
                <a:ea typeface="游ゴシック" panose="020B0400000000000000" pitchFamily="50" charset="-128"/>
              </a:rPr>
              <a:t>NVIDIA RTX2000 Ada 16GB GDDR6</a:t>
            </a:r>
            <a:endParaRPr lang="ja-JP" altLang="en-US" sz="1050" b="1" dirty="0">
              <a:ea typeface="游ゴシック" panose="020B0400000000000000" pitchFamily="50" charset="-128"/>
            </a:endParaRPr>
          </a:p>
          <a:p>
            <a:r>
              <a:rPr lang="ja-JP" altLang="en-US" sz="1050" b="1" dirty="0">
                <a:ea typeface="游ゴシック" panose="020B0400000000000000" pitchFamily="50" charset="-128"/>
              </a:rPr>
              <a:t>■インテル </a:t>
            </a:r>
            <a:r>
              <a:rPr lang="en-US" altLang="ja-JP" sz="1050" b="1" dirty="0">
                <a:ea typeface="游ゴシック" panose="020B0400000000000000" pitchFamily="50" charset="-128"/>
              </a:rPr>
              <a:t>W790 </a:t>
            </a:r>
            <a:r>
              <a:rPr lang="ja-JP" altLang="en-US" sz="1050" b="1" dirty="0">
                <a:ea typeface="游ゴシック" panose="020B0400000000000000" pitchFamily="50" charset="-128"/>
              </a:rPr>
              <a:t>チップセット</a:t>
            </a:r>
          </a:p>
          <a:p>
            <a:r>
              <a:rPr lang="ja-JP" altLang="en-US" sz="1050" b="1" dirty="0">
                <a:ea typeface="游ゴシック" panose="020B0400000000000000" pitchFamily="50" charset="-128"/>
              </a:rPr>
              <a:t>■電源</a:t>
            </a:r>
            <a:r>
              <a:rPr lang="en-US" altLang="ja-JP" sz="1050" b="1" dirty="0">
                <a:ea typeface="游ゴシック" panose="020B0400000000000000" pitchFamily="50" charset="-128"/>
              </a:rPr>
              <a:t>: 1200W 80PLUS</a:t>
            </a:r>
            <a:r>
              <a:rPr lang="ja-JP" altLang="en-US" sz="1050" b="1" dirty="0">
                <a:ea typeface="游ゴシック" panose="020B0400000000000000" pitchFamily="50" charset="-128"/>
              </a:rPr>
              <a:t> </a:t>
            </a:r>
            <a:r>
              <a:rPr lang="en-US" altLang="ja-JP" sz="1050" b="1" dirty="0">
                <a:ea typeface="游ゴシック" panose="020B0400000000000000" pitchFamily="50" charset="-128"/>
              </a:rPr>
              <a:t>Platinum</a:t>
            </a:r>
            <a:r>
              <a:rPr lang="ja-JP" altLang="en-US" sz="1050" b="1" dirty="0">
                <a:ea typeface="游ゴシック" panose="020B0400000000000000" pitchFamily="50" charset="-128"/>
              </a:rPr>
              <a:t>認証</a:t>
            </a:r>
            <a:endParaRPr lang="en-US" altLang="ja-JP" sz="1050" b="1" dirty="0">
              <a:ea typeface="游ゴシック" panose="020B0400000000000000" pitchFamily="50" charset="-128"/>
            </a:endParaRPr>
          </a:p>
        </p:txBody>
      </p:sp>
      <p:sp>
        <p:nvSpPr>
          <p:cNvPr id="52" name="テキスト ボックス 51">
            <a:extLst>
              <a:ext uri="{FF2B5EF4-FFF2-40B4-BE49-F238E27FC236}">
                <a16:creationId xmlns:a16="http://schemas.microsoft.com/office/drawing/2014/main" id="{EB58AA68-B01D-4DFE-9CB9-A6593D1ECB68}"/>
              </a:ext>
            </a:extLst>
          </p:cNvPr>
          <p:cNvSpPr txBox="1"/>
          <p:nvPr/>
        </p:nvSpPr>
        <p:spPr>
          <a:xfrm>
            <a:off x="5106949" y="5792240"/>
            <a:ext cx="2148203"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b="1" dirty="0">
                <a:solidFill>
                  <a:srgbClr val="FF0000"/>
                </a:solidFill>
                <a:ea typeface="游ゴシック" panose="020B0400000000000000" pitchFamily="50" charset="-128"/>
              </a:rPr>
              <a:t>販売価格</a:t>
            </a:r>
            <a:r>
              <a:rPr lang="en-US" altLang="ja-JP" sz="1050" b="1" dirty="0">
                <a:solidFill>
                  <a:srgbClr val="FF0000"/>
                </a:solidFill>
                <a:ea typeface="游ゴシック" panose="020B0400000000000000" pitchFamily="50" charset="-128"/>
              </a:rPr>
              <a:t>1,018,949</a:t>
            </a:r>
            <a:r>
              <a:rPr lang="ja-JP" altLang="en-US" sz="1050" b="1" dirty="0">
                <a:solidFill>
                  <a:srgbClr val="FF0000"/>
                </a:solidFill>
                <a:ea typeface="游ゴシック" panose="020B0400000000000000" pitchFamily="50" charset="-128"/>
              </a:rPr>
              <a:t>円</a:t>
            </a:r>
            <a:r>
              <a:rPr lang="en-US" altLang="ja-JP" sz="1050" b="1" dirty="0">
                <a:solidFill>
                  <a:srgbClr val="FF0000"/>
                </a:solidFill>
                <a:ea typeface="游ゴシック" panose="020B0400000000000000" pitchFamily="50" charset="-128"/>
              </a:rPr>
              <a:t>(</a:t>
            </a:r>
            <a:r>
              <a:rPr lang="ja-JP" altLang="en-US" sz="1050" b="1" dirty="0">
                <a:solidFill>
                  <a:srgbClr val="FF0000"/>
                </a:solidFill>
                <a:ea typeface="游ゴシック" panose="020B0400000000000000" pitchFamily="50" charset="-128"/>
              </a:rPr>
              <a:t>税別</a:t>
            </a:r>
            <a:r>
              <a:rPr lang="en-US" altLang="ja-JP" sz="1050" b="1" dirty="0">
                <a:solidFill>
                  <a:srgbClr val="FF0000"/>
                </a:solidFill>
                <a:ea typeface="游ゴシック" panose="020B0400000000000000" pitchFamily="50" charset="-128"/>
              </a:rPr>
              <a:t>)</a:t>
            </a:r>
            <a:endParaRPr lang="en-US" altLang="ja-JP" sz="1050" b="1" dirty="0">
              <a:solidFill>
                <a:srgbClr val="FF0000"/>
              </a:solidFill>
              <a:effectLst/>
              <a:ea typeface="游ゴシック" panose="020B0400000000000000" pitchFamily="50" charset="-128"/>
              <a:cs typeface="Segoe UI" panose="020B0502040204020203" pitchFamily="34" charset="0"/>
            </a:endParaRPr>
          </a:p>
        </p:txBody>
      </p:sp>
      <p:sp>
        <p:nvSpPr>
          <p:cNvPr id="53" name="テキスト ボックス 52">
            <a:extLst>
              <a:ext uri="{FF2B5EF4-FFF2-40B4-BE49-F238E27FC236}">
                <a16:creationId xmlns:a16="http://schemas.microsoft.com/office/drawing/2014/main" id="{0DD07C0E-B02F-4821-8D5E-9C677F492CD0}"/>
              </a:ext>
            </a:extLst>
          </p:cNvPr>
          <p:cNvSpPr txBox="1"/>
          <p:nvPr/>
        </p:nvSpPr>
        <p:spPr>
          <a:xfrm>
            <a:off x="5472369" y="5618167"/>
            <a:ext cx="1829293"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a:ea typeface="游ゴシック" panose="020B0400000000000000" pitchFamily="50" charset="-128"/>
              </a:rPr>
              <a:t>SV-XW32435AS3Q1TTNVM</a:t>
            </a:r>
            <a:endParaRPr lang="en-US" altLang="ja-JP" sz="800" b="1" dirty="0">
              <a:effectLst/>
              <a:ea typeface="游ゴシック" panose="020B0400000000000000" pitchFamily="50" charset="-128"/>
              <a:cs typeface="Segoe UI" panose="020B0502040204020203" pitchFamily="34" charset="0"/>
            </a:endParaRPr>
          </a:p>
        </p:txBody>
      </p:sp>
      <p:sp>
        <p:nvSpPr>
          <p:cNvPr id="54" name="直角三角形 53">
            <a:extLst>
              <a:ext uri="{FF2B5EF4-FFF2-40B4-BE49-F238E27FC236}">
                <a16:creationId xmlns:a16="http://schemas.microsoft.com/office/drawing/2014/main" id="{E9C3DB69-BD7F-49AD-B3EE-EDB153D57565}"/>
              </a:ext>
            </a:extLst>
          </p:cNvPr>
          <p:cNvSpPr/>
          <p:nvPr/>
        </p:nvSpPr>
        <p:spPr>
          <a:xfrm rot="5400000">
            <a:off x="287435" y="4512935"/>
            <a:ext cx="785063" cy="785063"/>
          </a:xfrm>
          <a:prstGeom prst="rtTriangle">
            <a:avLst/>
          </a:prstGeom>
          <a:gradFill flip="none" rotWithShape="1">
            <a:gsLst>
              <a:gs pos="0">
                <a:schemeClr val="tx1"/>
              </a:gs>
              <a:gs pos="37000">
                <a:schemeClr val="accent5">
                  <a:lumMod val="50000"/>
                </a:schemeClr>
              </a:gs>
              <a:gs pos="72000">
                <a:srgbClr val="002060"/>
              </a:gs>
              <a:gs pos="100000">
                <a:srgbClr val="2D2C2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テキスト ボックス 54">
            <a:extLst>
              <a:ext uri="{FF2B5EF4-FFF2-40B4-BE49-F238E27FC236}">
                <a16:creationId xmlns:a16="http://schemas.microsoft.com/office/drawing/2014/main" id="{C335720B-5A6C-4682-9FD3-15394CFEC47F}"/>
              </a:ext>
            </a:extLst>
          </p:cNvPr>
          <p:cNvSpPr txBox="1"/>
          <p:nvPr/>
        </p:nvSpPr>
        <p:spPr>
          <a:xfrm>
            <a:off x="1781609" y="4518989"/>
            <a:ext cx="5446030" cy="276999"/>
          </a:xfrm>
          <a:prstGeom prst="rect">
            <a:avLst/>
          </a:prstGeom>
          <a:noFill/>
          <a:ln>
            <a:noFill/>
          </a:ln>
          <a:effectLst>
            <a:glow rad="101600">
              <a:schemeClr val="tx1">
                <a:alpha val="60000"/>
              </a:schemeClr>
            </a:glow>
          </a:effectLst>
        </p:spPr>
        <p:txBody>
          <a:bodyPr wrap="square" rtlCol="0">
            <a:spAutoFit/>
          </a:bodyPr>
          <a:lstStyle/>
          <a:p>
            <a:r>
              <a:rPr lang="ja-JP" altLang="en-US" sz="1200" b="1" dirty="0">
                <a:ea typeface="游ゴシック" panose="020B0400000000000000" pitchFamily="50" charset="-128"/>
                <a:cs typeface="Segoe UI" panose="020B0502040204020203" pitchFamily="34" charset="0"/>
              </a:rPr>
              <a:t>充分な性能とお求め安い価格を実現した高コストパフォーマンスモデル</a:t>
            </a:r>
            <a:endParaRPr lang="en-US" altLang="ja-JP" sz="1200" b="1" dirty="0">
              <a:ea typeface="游ゴシック" panose="020B0400000000000000" pitchFamily="50" charset="-128"/>
              <a:cs typeface="Segoe UI" panose="020B0502040204020203" pitchFamily="34" charset="0"/>
            </a:endParaRPr>
          </a:p>
        </p:txBody>
      </p:sp>
      <p:sp>
        <p:nvSpPr>
          <p:cNvPr id="68" name="正方形/長方形 67">
            <a:extLst>
              <a:ext uri="{FF2B5EF4-FFF2-40B4-BE49-F238E27FC236}">
                <a16:creationId xmlns:a16="http://schemas.microsoft.com/office/drawing/2014/main" id="{9EB0FFC4-893D-4521-B0E9-915016F52C26}"/>
              </a:ext>
            </a:extLst>
          </p:cNvPr>
          <p:cNvSpPr/>
          <p:nvPr/>
        </p:nvSpPr>
        <p:spPr>
          <a:xfrm>
            <a:off x="6446540" y="5101935"/>
            <a:ext cx="818181" cy="458948"/>
          </a:xfrm>
          <a:prstGeom prst="rect">
            <a:avLst/>
          </a:prstGeom>
          <a:solidFill>
            <a:srgbClr val="270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A82FD357-95CD-42EB-AEA9-806E14098466}"/>
              </a:ext>
            </a:extLst>
          </p:cNvPr>
          <p:cNvSpPr txBox="1"/>
          <p:nvPr/>
        </p:nvSpPr>
        <p:spPr>
          <a:xfrm>
            <a:off x="6446540" y="5148480"/>
            <a:ext cx="818181"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rPr>
              <a:t>安心の長期</a:t>
            </a:r>
            <a:endParaRPr lang="en-US" altLang="ja-JP" sz="800" b="1" dirty="0">
              <a:solidFill>
                <a:schemeClr val="bg1"/>
              </a:solidFill>
              <a:effectLst/>
              <a:ea typeface="游ゴシック" panose="020B0400000000000000" pitchFamily="50" charset="-128"/>
              <a:cs typeface="Segoe UI" panose="020B0502040204020203" pitchFamily="34" charset="0"/>
            </a:endParaRPr>
          </a:p>
        </p:txBody>
      </p:sp>
      <p:sp>
        <p:nvSpPr>
          <p:cNvPr id="70" name="テキスト ボックス 69">
            <a:extLst>
              <a:ext uri="{FF2B5EF4-FFF2-40B4-BE49-F238E27FC236}">
                <a16:creationId xmlns:a16="http://schemas.microsoft.com/office/drawing/2014/main" id="{A543C0EF-A0EB-453E-A7E2-B471D1D83644}"/>
              </a:ext>
            </a:extLst>
          </p:cNvPr>
          <p:cNvSpPr txBox="1"/>
          <p:nvPr/>
        </p:nvSpPr>
        <p:spPr>
          <a:xfrm>
            <a:off x="6463994" y="5273278"/>
            <a:ext cx="818181" cy="253916"/>
          </a:xfrm>
          <a:prstGeom prst="rect">
            <a:avLst/>
          </a:prstGeom>
          <a:noFill/>
          <a:ln>
            <a:noFill/>
          </a:ln>
          <a:effectLst>
            <a:glow rad="101600">
              <a:schemeClr val="tx1">
                <a:alpha val="60000"/>
              </a:schemeClr>
            </a:glow>
          </a:effectLst>
        </p:spPr>
        <p:txBody>
          <a:bodyPr wrap="square" rtlCol="0">
            <a:spAutoFit/>
          </a:bodyPr>
          <a:lstStyle/>
          <a:p>
            <a:pPr algn="ctr"/>
            <a:r>
              <a:rPr lang="en-US" altLang="ja-JP" sz="1050" b="1" dirty="0">
                <a:solidFill>
                  <a:schemeClr val="bg1"/>
                </a:solidFill>
                <a:ea typeface="游ゴシック" panose="020B0400000000000000" pitchFamily="50" charset="-128"/>
              </a:rPr>
              <a:t>3</a:t>
            </a:r>
            <a:r>
              <a:rPr lang="ja-JP" altLang="en-US" sz="1050" b="1" dirty="0">
                <a:solidFill>
                  <a:schemeClr val="bg1"/>
                </a:solidFill>
                <a:ea typeface="游ゴシック" panose="020B0400000000000000" pitchFamily="50" charset="-128"/>
              </a:rPr>
              <a:t>年間保証</a:t>
            </a:r>
            <a:endParaRPr lang="en-US" altLang="ja-JP" sz="1050" b="1" dirty="0">
              <a:solidFill>
                <a:schemeClr val="bg1"/>
              </a:solidFill>
              <a:effectLst/>
              <a:ea typeface="游ゴシック" panose="020B0400000000000000" pitchFamily="50" charset="-128"/>
              <a:cs typeface="Segoe UI" panose="020B0502040204020203" pitchFamily="34" charset="0"/>
            </a:endParaRPr>
          </a:p>
        </p:txBody>
      </p:sp>
      <p:sp>
        <p:nvSpPr>
          <p:cNvPr id="71" name="正方形/長方形 70">
            <a:extLst>
              <a:ext uri="{FF2B5EF4-FFF2-40B4-BE49-F238E27FC236}">
                <a16:creationId xmlns:a16="http://schemas.microsoft.com/office/drawing/2014/main" id="{F1D8F175-2BB0-42A8-85A7-EE87C1ABC045}"/>
              </a:ext>
            </a:extLst>
          </p:cNvPr>
          <p:cNvSpPr/>
          <p:nvPr/>
        </p:nvSpPr>
        <p:spPr>
          <a:xfrm>
            <a:off x="6475846" y="5124767"/>
            <a:ext cx="751793" cy="402718"/>
          </a:xfrm>
          <a:prstGeom prst="rect">
            <a:avLst/>
          </a:prstGeom>
          <a:noFill/>
          <a:ln w="9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平行四辺形 125">
            <a:extLst>
              <a:ext uri="{FF2B5EF4-FFF2-40B4-BE49-F238E27FC236}">
                <a16:creationId xmlns:a16="http://schemas.microsoft.com/office/drawing/2014/main" id="{FCC8277D-D93E-4845-83EB-68C209D08D96}"/>
              </a:ext>
            </a:extLst>
          </p:cNvPr>
          <p:cNvSpPr/>
          <p:nvPr/>
        </p:nvSpPr>
        <p:spPr>
          <a:xfrm>
            <a:off x="3621287" y="-2241"/>
            <a:ext cx="2379111" cy="2463882"/>
          </a:xfrm>
          <a:prstGeom prst="parallelogram">
            <a:avLst>
              <a:gd name="adj" fmla="val 49922"/>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平行四辺形 126">
            <a:extLst>
              <a:ext uri="{FF2B5EF4-FFF2-40B4-BE49-F238E27FC236}">
                <a16:creationId xmlns:a16="http://schemas.microsoft.com/office/drawing/2014/main" id="{5B708636-84C8-4AD0-91EE-10F0B051B127}"/>
              </a:ext>
            </a:extLst>
          </p:cNvPr>
          <p:cNvSpPr/>
          <p:nvPr/>
        </p:nvSpPr>
        <p:spPr>
          <a:xfrm flipH="1">
            <a:off x="3626925" y="1678"/>
            <a:ext cx="2379111" cy="2455200"/>
          </a:xfrm>
          <a:prstGeom prst="parallelogram">
            <a:avLst>
              <a:gd name="adj" fmla="val 49922"/>
            </a:avLst>
          </a:prstGeom>
          <a:gradFill>
            <a:gsLst>
              <a:gs pos="0">
                <a:schemeClr val="accent5">
                  <a:lumMod val="20000"/>
                  <a:lumOff val="80000"/>
                </a:schemeClr>
              </a:gs>
              <a:gs pos="67000">
                <a:schemeClr val="accent5">
                  <a:lumMod val="75000"/>
                  <a:alpha val="85000"/>
                </a:schemeClr>
              </a:gs>
              <a:gs pos="34000">
                <a:schemeClr val="accent5">
                  <a:lumMod val="40000"/>
                  <a:lumOff val="60000"/>
                  <a:alpha val="70000"/>
                </a:schemeClr>
              </a:gs>
              <a:gs pos="100000">
                <a:srgbClr val="1414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a:extLst>
              <a:ext uri="{FF2B5EF4-FFF2-40B4-BE49-F238E27FC236}">
                <a16:creationId xmlns:a16="http://schemas.microsoft.com/office/drawing/2014/main" id="{4E2599FB-2624-43EE-AC4D-ED579324A313}"/>
              </a:ext>
            </a:extLst>
          </p:cNvPr>
          <p:cNvSpPr txBox="1"/>
          <p:nvPr/>
        </p:nvSpPr>
        <p:spPr>
          <a:xfrm>
            <a:off x="491563" y="754039"/>
            <a:ext cx="3213008" cy="769441"/>
          </a:xfrm>
          <a:prstGeom prst="rect">
            <a:avLst/>
          </a:prstGeom>
          <a:noFill/>
          <a:ln>
            <a:noFill/>
          </a:ln>
        </p:spPr>
        <p:txBody>
          <a:bodyPr wrap="square" rtlCol="0">
            <a:spAutoFit/>
          </a:bodyPr>
          <a:lstStyle/>
          <a:p>
            <a:pPr algn="ctr"/>
            <a:r>
              <a:rPr kumimoji="1" lang="en-US" altLang="ja-JP" sz="4400" b="1" dirty="0">
                <a:effectLst/>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4400" b="1" dirty="0">
                <a:effectLst/>
                <a:latin typeface="游ゴシック" panose="020B0400000000000000" pitchFamily="50" charset="-128"/>
                <a:ea typeface="游ゴシック" panose="020B0400000000000000" pitchFamily="50" charset="-128"/>
                <a:cs typeface="Segoe UI" panose="020B0502040204020203" pitchFamily="34" charset="0"/>
              </a:rPr>
              <a:t>サーバー</a:t>
            </a:r>
            <a:endParaRPr lang="en-US" altLang="ja-JP" sz="4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026" name="Picture 2">
            <a:extLst>
              <a:ext uri="{FF2B5EF4-FFF2-40B4-BE49-F238E27FC236}">
                <a16:creationId xmlns:a16="http://schemas.microsoft.com/office/drawing/2014/main" id="{B4F5693F-787E-49D0-B5E1-5DE815C9E8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555" y="1544687"/>
            <a:ext cx="542808" cy="54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テキスト ボックス 133">
            <a:extLst>
              <a:ext uri="{FF2B5EF4-FFF2-40B4-BE49-F238E27FC236}">
                <a16:creationId xmlns:a16="http://schemas.microsoft.com/office/drawing/2014/main" id="{79A38F3A-A18C-4E33-BB55-8ADC77C45CB3}"/>
              </a:ext>
            </a:extLst>
          </p:cNvPr>
          <p:cNvSpPr txBox="1"/>
          <p:nvPr/>
        </p:nvSpPr>
        <p:spPr>
          <a:xfrm>
            <a:off x="470146" y="582920"/>
            <a:ext cx="3213008" cy="276999"/>
          </a:xfrm>
          <a:prstGeom prst="rect">
            <a:avLst/>
          </a:prstGeom>
          <a:noFill/>
          <a:ln>
            <a:noFill/>
          </a:ln>
        </p:spPr>
        <p:txBody>
          <a:bodyPr wrap="square" rtlCol="0">
            <a:spAutoFit/>
          </a:bodyPr>
          <a:lstStyle/>
          <a:p>
            <a:pPr algn="ctr"/>
            <a:r>
              <a:rPr kumimoji="1"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オンプレミスの</a:t>
            </a:r>
            <a:r>
              <a:rPr kumimoji="1"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ソフト活用にお勧め</a:t>
            </a:r>
            <a:endPar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135" name="直線コネクタ 134">
            <a:extLst>
              <a:ext uri="{FF2B5EF4-FFF2-40B4-BE49-F238E27FC236}">
                <a16:creationId xmlns:a16="http://schemas.microsoft.com/office/drawing/2014/main" id="{0965BA51-DED9-4EEA-A0F1-A45BB689F8C1}"/>
              </a:ext>
            </a:extLst>
          </p:cNvPr>
          <p:cNvCxnSpPr/>
          <p:nvPr/>
        </p:nvCxnSpPr>
        <p:spPr>
          <a:xfrm>
            <a:off x="648655" y="1394694"/>
            <a:ext cx="2878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テキスト ボックス 136">
            <a:extLst>
              <a:ext uri="{FF2B5EF4-FFF2-40B4-BE49-F238E27FC236}">
                <a16:creationId xmlns:a16="http://schemas.microsoft.com/office/drawing/2014/main" id="{2C2C0801-C013-49FD-98B2-9DD9397E5BBE}"/>
              </a:ext>
            </a:extLst>
          </p:cNvPr>
          <p:cNvSpPr txBox="1"/>
          <p:nvPr/>
        </p:nvSpPr>
        <p:spPr>
          <a:xfrm>
            <a:off x="835690" y="1604461"/>
            <a:ext cx="2943568" cy="461665"/>
          </a:xfrm>
          <a:prstGeom prst="rect">
            <a:avLst/>
          </a:prstGeom>
          <a:noFill/>
          <a:ln>
            <a:noFill/>
          </a:ln>
        </p:spPr>
        <p:txBody>
          <a:bodyPr wrap="square" rtlCol="0">
            <a:spAutoFit/>
          </a:bodyPr>
          <a:lstStyle/>
          <a:p>
            <a:pPr algn="ctr"/>
            <a:r>
              <a:rPr kumimoji="1"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プロフェッショナル向け</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Xeon-W</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と</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を搭載したミドルスペックモデル</a:t>
            </a:r>
            <a:endParaRPr lang="en-US" altLang="ja-JP" sz="120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39" name="四角形: 角を丸くする 138">
            <a:extLst>
              <a:ext uri="{FF2B5EF4-FFF2-40B4-BE49-F238E27FC236}">
                <a16:creationId xmlns:a16="http://schemas.microsoft.com/office/drawing/2014/main" id="{9D71F50C-EA45-4F03-AD14-4A49BC277558}"/>
              </a:ext>
            </a:extLst>
          </p:cNvPr>
          <p:cNvSpPr/>
          <p:nvPr/>
        </p:nvSpPr>
        <p:spPr>
          <a:xfrm>
            <a:off x="217589" y="2661097"/>
            <a:ext cx="7132542" cy="1288467"/>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テキスト ボックス 140">
            <a:extLst>
              <a:ext uri="{FF2B5EF4-FFF2-40B4-BE49-F238E27FC236}">
                <a16:creationId xmlns:a16="http://schemas.microsoft.com/office/drawing/2014/main" id="{88BEC6DF-20D2-4F70-93C8-B4D31423F9C9}"/>
              </a:ext>
            </a:extLst>
          </p:cNvPr>
          <p:cNvSpPr txBox="1"/>
          <p:nvPr/>
        </p:nvSpPr>
        <p:spPr>
          <a:xfrm>
            <a:off x="217589" y="4099107"/>
            <a:ext cx="7118372" cy="276999"/>
          </a:xfrm>
          <a:prstGeom prst="rect">
            <a:avLst/>
          </a:prstGeom>
          <a:noFill/>
          <a:ln>
            <a:noFill/>
          </a:ln>
        </p:spPr>
        <p:txBody>
          <a:bodyPr wrap="square" rtlCol="0">
            <a:spAutoFit/>
          </a:bodyPr>
          <a:lstStyle/>
          <a:p>
            <a:pPr algn="ctr"/>
            <a:r>
              <a:rPr kumimoji="1"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これから</a:t>
            </a:r>
            <a:r>
              <a:rPr kumimoji="1"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ソフトの導入を始める方にお勧めの</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サーバーラインナップ</a:t>
            </a:r>
            <a:endPar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42" name="図 141">
            <a:extLst>
              <a:ext uri="{FF2B5EF4-FFF2-40B4-BE49-F238E27FC236}">
                <a16:creationId xmlns:a16="http://schemas.microsoft.com/office/drawing/2014/main" id="{CF857C61-8CF4-49C3-B603-FE70937D4D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834" y="2732376"/>
            <a:ext cx="2022076" cy="1155279"/>
          </a:xfrm>
          <a:prstGeom prst="rect">
            <a:avLst/>
          </a:prstGeom>
        </p:spPr>
      </p:pic>
      <p:pic>
        <p:nvPicPr>
          <p:cNvPr id="144" name="図 143">
            <a:extLst>
              <a:ext uri="{FF2B5EF4-FFF2-40B4-BE49-F238E27FC236}">
                <a16:creationId xmlns:a16="http://schemas.microsoft.com/office/drawing/2014/main" id="{1ECE6561-4236-4486-80EA-13724BBFEE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6822" y="2860242"/>
            <a:ext cx="712175" cy="1022043"/>
          </a:xfrm>
          <a:prstGeom prst="rect">
            <a:avLst/>
          </a:prstGeom>
        </p:spPr>
      </p:pic>
      <p:sp>
        <p:nvSpPr>
          <p:cNvPr id="146" name="テキスト ボックス 145">
            <a:extLst>
              <a:ext uri="{FF2B5EF4-FFF2-40B4-BE49-F238E27FC236}">
                <a16:creationId xmlns:a16="http://schemas.microsoft.com/office/drawing/2014/main" id="{71619D24-37F9-44C1-B350-738C865B316C}"/>
              </a:ext>
            </a:extLst>
          </p:cNvPr>
          <p:cNvSpPr txBox="1"/>
          <p:nvPr/>
        </p:nvSpPr>
        <p:spPr>
          <a:xfrm>
            <a:off x="2801965" y="2771174"/>
            <a:ext cx="4452808" cy="461665"/>
          </a:xfrm>
          <a:prstGeom prst="rect">
            <a:avLst/>
          </a:prstGeom>
          <a:noFill/>
          <a:ln>
            <a:noFill/>
          </a:ln>
        </p:spPr>
        <p:txBody>
          <a:bodyPr wrap="square" rtlCol="0">
            <a:spAutoFit/>
          </a:bodyPr>
          <a:lstStyle/>
          <a:p>
            <a:pPr algn="ctr"/>
            <a:r>
              <a:rPr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多くの</a:t>
            </a:r>
            <a:r>
              <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ソフトウェアは、</a:t>
            </a:r>
            <a:r>
              <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Xeon-W</a:t>
            </a:r>
            <a:r>
              <a:rPr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GPU1</a:t>
            </a:r>
            <a:r>
              <a:rPr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枚という</a:t>
            </a:r>
            <a:endPar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endParaRPr>
          </a:p>
          <a:p>
            <a:pPr algn="ct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シンプルな構成で今すぐに始めることができます。</a:t>
            </a:r>
            <a:endPar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147" name="直線コネクタ 146">
            <a:extLst>
              <a:ext uri="{FF2B5EF4-FFF2-40B4-BE49-F238E27FC236}">
                <a16:creationId xmlns:a16="http://schemas.microsoft.com/office/drawing/2014/main" id="{52263948-B0C8-4EC5-BD4B-933D89ECEA0E}"/>
              </a:ext>
            </a:extLst>
          </p:cNvPr>
          <p:cNvCxnSpPr/>
          <p:nvPr/>
        </p:nvCxnSpPr>
        <p:spPr>
          <a:xfrm>
            <a:off x="3011509" y="3232839"/>
            <a:ext cx="405118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86BA3E0A-2A70-41DC-A6DF-90925A401DE0}"/>
              </a:ext>
            </a:extLst>
          </p:cNvPr>
          <p:cNvSpPr txBox="1"/>
          <p:nvPr/>
        </p:nvSpPr>
        <p:spPr>
          <a:xfrm>
            <a:off x="2732117" y="3310015"/>
            <a:ext cx="4522656" cy="584775"/>
          </a:xfrm>
          <a:prstGeom prst="rect">
            <a:avLst/>
          </a:prstGeom>
          <a:noFill/>
          <a:ln>
            <a:noFill/>
          </a:ln>
        </p:spPr>
        <p:txBody>
          <a:bodyPr wrap="square" rtlCol="0">
            <a:spAutoFit/>
          </a:bodyPr>
          <a:lstStyle/>
          <a:p>
            <a:r>
              <a:rPr lang="ja-JP" altLang="en-US" sz="800" b="1" dirty="0">
                <a:effectLst/>
                <a:latin typeface="游ゴシック" panose="020B0400000000000000" pitchFamily="50" charset="-128"/>
                <a:ea typeface="游ゴシック" panose="020B0400000000000000" pitchFamily="50" charset="-128"/>
                <a:cs typeface="Segoe UI" panose="020B0502040204020203" pitchFamily="34" charset="0"/>
              </a:rPr>
              <a:t>アプライドの</a:t>
            </a:r>
            <a:r>
              <a:rPr lang="en-US" altLang="ja-JP" sz="800" b="1" dirty="0">
                <a:effectLst/>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800" b="1" dirty="0">
                <a:effectLst/>
                <a:latin typeface="游ゴシック" panose="020B0400000000000000" pitchFamily="50" charset="-128"/>
                <a:ea typeface="游ゴシック" panose="020B0400000000000000" pitchFamily="50" charset="-128"/>
                <a:cs typeface="Segoe UI" panose="020B0502040204020203" pitchFamily="34" charset="0"/>
              </a:rPr>
              <a:t>サーバーは、</a:t>
            </a:r>
            <a:r>
              <a:rPr lang="en-US" altLang="ja-JP" sz="800" b="1" dirty="0">
                <a:effectLst/>
                <a:latin typeface="游ゴシック" panose="020B0400000000000000" pitchFamily="50" charset="-128"/>
                <a:ea typeface="游ゴシック" panose="020B0400000000000000" pitchFamily="50" charset="-128"/>
                <a:cs typeface="Segoe UI" panose="020B0502040204020203" pitchFamily="34" charset="0"/>
              </a:rPr>
              <a:t>Xeon W+GPU</a:t>
            </a:r>
            <a:r>
              <a:rPr lang="ja-JP" altLang="en-US" sz="800" b="1" dirty="0">
                <a:effectLst/>
                <a:latin typeface="游ゴシック" panose="020B0400000000000000" pitchFamily="50" charset="-128"/>
                <a:ea typeface="游ゴシック" panose="020B0400000000000000" pitchFamily="50" charset="-128"/>
                <a:cs typeface="Segoe UI" panose="020B0502040204020203" pitchFamily="34" charset="0"/>
              </a:rPr>
              <a:t>で</a:t>
            </a:r>
            <a:r>
              <a:rPr lang="en-US" altLang="ja-JP" sz="800" b="1" dirty="0">
                <a:effectLst/>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800" b="1" dirty="0">
                <a:effectLst/>
                <a:latin typeface="游ゴシック" panose="020B0400000000000000" pitchFamily="50" charset="-128"/>
                <a:ea typeface="游ゴシック" panose="020B0400000000000000" pitchFamily="50" charset="-128"/>
                <a:cs typeface="Segoe UI" panose="020B0502040204020203" pitchFamily="34" charset="0"/>
              </a:rPr>
              <a:t>推論の計算において幅広い活躍が可能です。また、部品は全てカスタマイズに対応しているため、特殊な構成もご相談頂けます。</a:t>
            </a:r>
            <a:endParaRPr lang="en-US" altLang="ja-JP" sz="800" b="1" dirty="0">
              <a:effectLst/>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は</a:t>
            </a:r>
            <a:r>
              <a:rPr lang="en-US" altLang="ja-JP" sz="800" b="1" dirty="0" err="1">
                <a:latin typeface="游ゴシック" panose="020B0400000000000000" pitchFamily="50" charset="-128"/>
                <a:ea typeface="游ゴシック" panose="020B0400000000000000" pitchFamily="50" charset="-128"/>
                <a:cs typeface="Segoe UI" panose="020B0502040204020203" pitchFamily="34" charset="0"/>
              </a:rPr>
              <a:t>WindowsServer</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搭載でオンプレミスソフトに最適ですが、</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Ubuntu</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に変更も可能です。</a:t>
            </a:r>
            <a:endParaRPr lang="en-US" altLang="ja-JP" sz="8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800" b="1" dirty="0">
                <a:effectLst/>
                <a:latin typeface="游ゴシック" panose="020B0400000000000000" pitchFamily="50" charset="-128"/>
                <a:ea typeface="游ゴシック" panose="020B0400000000000000" pitchFamily="50" charset="-128"/>
                <a:cs typeface="Segoe UI" panose="020B0502040204020203" pitchFamily="34" charset="0"/>
              </a:rPr>
              <a:t>また、</a:t>
            </a:r>
            <a:r>
              <a:rPr lang="en-US" altLang="ja-JP" sz="800" b="1" dirty="0">
                <a:effectLst/>
                <a:latin typeface="游ゴシック" panose="020B0400000000000000" pitchFamily="50" charset="-128"/>
                <a:ea typeface="游ゴシック" panose="020B0400000000000000" pitchFamily="50" charset="-128"/>
                <a:cs typeface="Segoe UI" panose="020B0502040204020203" pitchFamily="34" charset="0"/>
              </a:rPr>
              <a:t>4U</a:t>
            </a:r>
            <a:r>
              <a:rPr lang="ja-JP" altLang="en-US" sz="800" b="1" dirty="0">
                <a:effectLst/>
                <a:latin typeface="游ゴシック" panose="020B0400000000000000" pitchFamily="50" charset="-128"/>
                <a:ea typeface="游ゴシック" panose="020B0400000000000000" pitchFamily="50" charset="-128"/>
                <a:cs typeface="Segoe UI" panose="020B0502040204020203" pitchFamily="34" charset="0"/>
              </a:rPr>
              <a:t>ラックマウント型のためサーバーとしての管理にもオススメです。</a:t>
            </a:r>
            <a:endParaRPr lang="en-US" altLang="ja-JP" sz="8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50" name="図 149">
            <a:extLst>
              <a:ext uri="{FF2B5EF4-FFF2-40B4-BE49-F238E27FC236}">
                <a16:creationId xmlns:a16="http://schemas.microsoft.com/office/drawing/2014/main" id="{58960742-0478-4BF8-8875-C19EC41D03F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715" y="4674341"/>
            <a:ext cx="1020566" cy="1315508"/>
          </a:xfrm>
          <a:prstGeom prst="rect">
            <a:avLst/>
          </a:prstGeom>
        </p:spPr>
      </p:pic>
      <p:pic>
        <p:nvPicPr>
          <p:cNvPr id="152" name="Picture 2">
            <a:extLst>
              <a:ext uri="{FF2B5EF4-FFF2-40B4-BE49-F238E27FC236}">
                <a16:creationId xmlns:a16="http://schemas.microsoft.com/office/drawing/2014/main" id="{93F1EE06-330D-4B18-9FA4-AE9FF203ED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279" y="5097183"/>
            <a:ext cx="460800"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 name="四角形: 角を丸くする 154">
            <a:extLst>
              <a:ext uri="{FF2B5EF4-FFF2-40B4-BE49-F238E27FC236}">
                <a16:creationId xmlns:a16="http://schemas.microsoft.com/office/drawing/2014/main" id="{17D2F546-372B-4469-899B-32DB64951D36}"/>
              </a:ext>
            </a:extLst>
          </p:cNvPr>
          <p:cNvSpPr/>
          <p:nvPr/>
        </p:nvSpPr>
        <p:spPr>
          <a:xfrm>
            <a:off x="175998" y="6236553"/>
            <a:ext cx="7132542" cy="169677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6" name="テキスト ボックス 155">
            <a:extLst>
              <a:ext uri="{FF2B5EF4-FFF2-40B4-BE49-F238E27FC236}">
                <a16:creationId xmlns:a16="http://schemas.microsoft.com/office/drawing/2014/main" id="{140E66AA-346C-4C11-A0BA-B95F1FF265E6}"/>
              </a:ext>
            </a:extLst>
          </p:cNvPr>
          <p:cNvSpPr txBox="1"/>
          <p:nvPr/>
        </p:nvSpPr>
        <p:spPr>
          <a:xfrm>
            <a:off x="1789563" y="6632938"/>
            <a:ext cx="3631800"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rPr>
              <a:t>■</a:t>
            </a:r>
            <a:r>
              <a:rPr lang="en-US" altLang="ja-JP" sz="1050" b="1" dirty="0">
                <a:ea typeface="游ゴシック" panose="020B0400000000000000" pitchFamily="50" charset="-128"/>
              </a:rPr>
              <a:t>OS</a:t>
            </a:r>
            <a:r>
              <a:rPr lang="ja-JP" altLang="en-US" sz="1050" b="1" dirty="0">
                <a:ea typeface="游ゴシック" panose="020B0400000000000000" pitchFamily="50" charset="-128"/>
              </a:rPr>
              <a:t>：</a:t>
            </a:r>
            <a:r>
              <a:rPr lang="en-US" altLang="ja-JP" sz="1050" b="1" dirty="0">
                <a:ea typeface="游ゴシック" panose="020B0400000000000000" pitchFamily="50" charset="-128"/>
              </a:rPr>
              <a:t>Windows Server 2022 Standard </a:t>
            </a:r>
            <a:r>
              <a:rPr lang="ja-JP" altLang="en-US" sz="1050" b="1" dirty="0">
                <a:ea typeface="游ゴシック" panose="020B0400000000000000" pitchFamily="50" charset="-128"/>
              </a:rPr>
              <a:t>日本語版</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■CPU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 Xeon 10-Core W5-2445 3.1GHz</a:t>
            </a:r>
            <a:r>
              <a:rPr lang="ja-JP" altLang="en-US" sz="1050" b="1" dirty="0">
                <a:ea typeface="游ゴシック" panose="020B0400000000000000" pitchFamily="50" charset="-128"/>
              </a:rPr>
              <a:t>～</a:t>
            </a:r>
            <a:r>
              <a:rPr lang="en-US" altLang="ja-JP" sz="1050" b="1" dirty="0">
                <a:ea typeface="游ゴシック" panose="020B0400000000000000" pitchFamily="50" charset="-128"/>
              </a:rPr>
              <a:t>4.6GHz</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メモリ：</a:t>
            </a:r>
            <a:r>
              <a:rPr lang="en-US" altLang="ja-JP" sz="1050" b="1" dirty="0">
                <a:ea typeface="游ゴシック" panose="020B0400000000000000" pitchFamily="50" charset="-128"/>
              </a:rPr>
              <a:t>64GB (16GBx4) DDR5-4800</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ストレージ：</a:t>
            </a:r>
            <a:r>
              <a:rPr lang="en-US" altLang="ja-JP" sz="1050" b="1" dirty="0">
                <a:ea typeface="游ゴシック" panose="020B0400000000000000" pitchFamily="50" charset="-128"/>
              </a:rPr>
              <a:t>SSD 1TB</a:t>
            </a:r>
            <a:r>
              <a:rPr lang="ja-JP" altLang="pl-PL" sz="1000" b="1" dirty="0">
                <a:ea typeface="游ゴシック" panose="020B0400000000000000" pitchFamily="50" charset="-128"/>
              </a:rPr>
              <a:t>（</a:t>
            </a:r>
            <a:r>
              <a:rPr lang="pl-PL" altLang="ja-JP" sz="1000" b="1" dirty="0">
                <a:ea typeface="游ゴシック" panose="020B0400000000000000" pitchFamily="50" charset="-128"/>
              </a:rPr>
              <a:t>R:5150MB/s, W:4900MB/s</a:t>
            </a:r>
            <a:r>
              <a:rPr lang="ja-JP" altLang="pl-PL" sz="1000" b="1" dirty="0">
                <a:ea typeface="游ゴシック" panose="020B0400000000000000" pitchFamily="50" charset="-128"/>
              </a:rPr>
              <a:t>）</a:t>
            </a:r>
            <a:r>
              <a:rPr lang="ja-JP" altLang="en-US" sz="1000" b="1" dirty="0">
                <a:ea typeface="游ゴシック" panose="020B0400000000000000" pitchFamily="50" charset="-128"/>
              </a:rPr>
              <a:t>　</a:t>
            </a:r>
            <a:endParaRPr lang="en-US" altLang="ja-JP" sz="1000" b="1" dirty="0">
              <a:ea typeface="游ゴシック" panose="020B0400000000000000" pitchFamily="50" charset="-128"/>
            </a:endParaRPr>
          </a:p>
          <a:p>
            <a:r>
              <a:rPr lang="en-US" altLang="ja-JP" sz="1050" b="1" dirty="0">
                <a:ea typeface="游ゴシック" panose="020B0400000000000000" pitchFamily="50" charset="-128"/>
              </a:rPr>
              <a:t>■ GPU</a:t>
            </a:r>
            <a:r>
              <a:rPr lang="ja-JP" altLang="en-US" sz="1050" b="1" dirty="0">
                <a:ea typeface="游ゴシック" panose="020B0400000000000000" pitchFamily="50" charset="-128"/>
              </a:rPr>
              <a:t>：</a:t>
            </a:r>
            <a:r>
              <a:rPr lang="pt-BR" altLang="ja-JP" sz="1050" b="1" dirty="0">
                <a:ea typeface="游ゴシック" panose="020B0400000000000000" pitchFamily="50" charset="-128"/>
              </a:rPr>
              <a:t>NVIDIA RTX4</a:t>
            </a:r>
            <a:r>
              <a:rPr lang="en-US" altLang="ja-JP" sz="1050" b="1" dirty="0">
                <a:ea typeface="游ゴシック" panose="020B0400000000000000" pitchFamily="50" charset="-128"/>
              </a:rPr>
              <a:t>5</a:t>
            </a:r>
            <a:r>
              <a:rPr lang="pt-BR" altLang="ja-JP" sz="1050" b="1" dirty="0">
                <a:ea typeface="游ゴシック" panose="020B0400000000000000" pitchFamily="50" charset="-128"/>
              </a:rPr>
              <a:t>00 Ada </a:t>
            </a:r>
            <a:r>
              <a:rPr lang="en-US" altLang="ja-JP" sz="1050" b="1" dirty="0">
                <a:ea typeface="游ゴシック" panose="020B0400000000000000" pitchFamily="50" charset="-128"/>
              </a:rPr>
              <a:t>24</a:t>
            </a:r>
            <a:r>
              <a:rPr lang="pt-BR" altLang="ja-JP" sz="1050" b="1" dirty="0">
                <a:ea typeface="游ゴシック" panose="020B0400000000000000" pitchFamily="50" charset="-128"/>
              </a:rPr>
              <a:t>GB GDDR6</a:t>
            </a:r>
            <a:endParaRPr lang="ja-JP" altLang="en-US" sz="1050" b="1" dirty="0">
              <a:ea typeface="游ゴシック" panose="020B0400000000000000" pitchFamily="50" charset="-128"/>
            </a:endParaRPr>
          </a:p>
          <a:p>
            <a:r>
              <a:rPr lang="ja-JP" altLang="en-US" sz="1050" b="1" dirty="0">
                <a:ea typeface="游ゴシック" panose="020B0400000000000000" pitchFamily="50" charset="-128"/>
              </a:rPr>
              <a:t>■インテル </a:t>
            </a:r>
            <a:r>
              <a:rPr lang="en-US" altLang="ja-JP" sz="1050" b="1" dirty="0">
                <a:ea typeface="游ゴシック" panose="020B0400000000000000" pitchFamily="50" charset="-128"/>
              </a:rPr>
              <a:t>W790 </a:t>
            </a:r>
            <a:r>
              <a:rPr lang="ja-JP" altLang="en-US" sz="1050" b="1" dirty="0">
                <a:ea typeface="游ゴシック" panose="020B0400000000000000" pitchFamily="50" charset="-128"/>
              </a:rPr>
              <a:t>チップセット</a:t>
            </a:r>
          </a:p>
          <a:p>
            <a:r>
              <a:rPr lang="ja-JP" altLang="en-US" sz="1050" b="1" dirty="0">
                <a:ea typeface="游ゴシック" panose="020B0400000000000000" pitchFamily="50" charset="-128"/>
              </a:rPr>
              <a:t>■電源</a:t>
            </a:r>
            <a:r>
              <a:rPr lang="en-US" altLang="ja-JP" sz="1050" b="1" dirty="0">
                <a:ea typeface="游ゴシック" panose="020B0400000000000000" pitchFamily="50" charset="-128"/>
              </a:rPr>
              <a:t>: 1200W 80PLUS</a:t>
            </a:r>
            <a:r>
              <a:rPr lang="ja-JP" altLang="en-US" sz="1050" b="1" dirty="0">
                <a:ea typeface="游ゴシック" panose="020B0400000000000000" pitchFamily="50" charset="-128"/>
              </a:rPr>
              <a:t> </a:t>
            </a:r>
            <a:r>
              <a:rPr lang="en-US" altLang="ja-JP" sz="1050" b="1" dirty="0">
                <a:ea typeface="游ゴシック" panose="020B0400000000000000" pitchFamily="50" charset="-128"/>
              </a:rPr>
              <a:t>Platinum</a:t>
            </a:r>
            <a:r>
              <a:rPr lang="ja-JP" altLang="en-US" sz="1050" b="1" dirty="0">
                <a:ea typeface="游ゴシック" panose="020B0400000000000000" pitchFamily="50" charset="-128"/>
              </a:rPr>
              <a:t>認証</a:t>
            </a:r>
            <a:endParaRPr lang="en-US" altLang="ja-JP" sz="1050" b="1" dirty="0">
              <a:ea typeface="游ゴシック" panose="020B0400000000000000" pitchFamily="50" charset="-128"/>
            </a:endParaRPr>
          </a:p>
        </p:txBody>
      </p:sp>
      <p:sp>
        <p:nvSpPr>
          <p:cNvPr id="157" name="テキスト ボックス 156">
            <a:extLst>
              <a:ext uri="{FF2B5EF4-FFF2-40B4-BE49-F238E27FC236}">
                <a16:creationId xmlns:a16="http://schemas.microsoft.com/office/drawing/2014/main" id="{082C0850-28CD-4761-97CC-80870F31E010}"/>
              </a:ext>
            </a:extLst>
          </p:cNvPr>
          <p:cNvSpPr txBox="1"/>
          <p:nvPr/>
        </p:nvSpPr>
        <p:spPr>
          <a:xfrm>
            <a:off x="5106949" y="7623665"/>
            <a:ext cx="2148203"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b="1" dirty="0">
                <a:solidFill>
                  <a:srgbClr val="FF0000"/>
                </a:solidFill>
                <a:ea typeface="游ゴシック" panose="020B0400000000000000" pitchFamily="50" charset="-128"/>
              </a:rPr>
              <a:t>販売価格</a:t>
            </a:r>
            <a:r>
              <a:rPr lang="en-US" altLang="ja-JP" sz="1050" b="1" dirty="0">
                <a:solidFill>
                  <a:srgbClr val="FF0000"/>
                </a:solidFill>
                <a:ea typeface="游ゴシック" panose="020B0400000000000000" pitchFamily="50" charset="-128"/>
              </a:rPr>
              <a:t>1,378,184</a:t>
            </a:r>
            <a:r>
              <a:rPr lang="ja-JP" altLang="en-US" sz="1050" b="1" dirty="0">
                <a:solidFill>
                  <a:srgbClr val="FF0000"/>
                </a:solidFill>
                <a:ea typeface="游ゴシック" panose="020B0400000000000000" pitchFamily="50" charset="-128"/>
              </a:rPr>
              <a:t>円</a:t>
            </a:r>
            <a:r>
              <a:rPr lang="en-US" altLang="ja-JP" sz="1050" b="1" dirty="0">
                <a:solidFill>
                  <a:srgbClr val="FF0000"/>
                </a:solidFill>
                <a:ea typeface="游ゴシック" panose="020B0400000000000000" pitchFamily="50" charset="-128"/>
              </a:rPr>
              <a:t>(</a:t>
            </a:r>
            <a:r>
              <a:rPr lang="ja-JP" altLang="en-US" sz="1050" b="1" dirty="0">
                <a:solidFill>
                  <a:srgbClr val="FF0000"/>
                </a:solidFill>
                <a:ea typeface="游ゴシック" panose="020B0400000000000000" pitchFamily="50" charset="-128"/>
              </a:rPr>
              <a:t>税別</a:t>
            </a:r>
            <a:r>
              <a:rPr lang="en-US" altLang="ja-JP" sz="1050" b="1" dirty="0">
                <a:solidFill>
                  <a:srgbClr val="FF0000"/>
                </a:solidFill>
                <a:ea typeface="游ゴシック" panose="020B0400000000000000" pitchFamily="50" charset="-128"/>
              </a:rPr>
              <a:t>)</a:t>
            </a:r>
            <a:endParaRPr lang="en-US" altLang="ja-JP" sz="1050" b="1" dirty="0">
              <a:solidFill>
                <a:srgbClr val="FF0000"/>
              </a:solidFill>
              <a:effectLst/>
              <a:ea typeface="游ゴシック" panose="020B0400000000000000" pitchFamily="50" charset="-128"/>
              <a:cs typeface="Segoe UI" panose="020B0502040204020203" pitchFamily="34" charset="0"/>
            </a:endParaRPr>
          </a:p>
        </p:txBody>
      </p:sp>
      <p:sp>
        <p:nvSpPr>
          <p:cNvPr id="158" name="テキスト ボックス 157">
            <a:extLst>
              <a:ext uri="{FF2B5EF4-FFF2-40B4-BE49-F238E27FC236}">
                <a16:creationId xmlns:a16="http://schemas.microsoft.com/office/drawing/2014/main" id="{F9E15CD9-5E30-4681-85E4-A42012C366C0}"/>
              </a:ext>
            </a:extLst>
          </p:cNvPr>
          <p:cNvSpPr txBox="1"/>
          <p:nvPr/>
        </p:nvSpPr>
        <p:spPr>
          <a:xfrm>
            <a:off x="5472369" y="7449592"/>
            <a:ext cx="1829293"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a:ea typeface="游ゴシック" panose="020B0400000000000000" pitchFamily="50" charset="-128"/>
              </a:rPr>
              <a:t>SV-XW52445XAS3Q1TTNVM</a:t>
            </a:r>
            <a:endParaRPr lang="en-US" altLang="ja-JP" sz="800" b="1" dirty="0">
              <a:effectLst/>
              <a:ea typeface="游ゴシック" panose="020B0400000000000000" pitchFamily="50" charset="-128"/>
              <a:cs typeface="Segoe UI" panose="020B0502040204020203" pitchFamily="34" charset="0"/>
            </a:endParaRPr>
          </a:p>
        </p:txBody>
      </p:sp>
      <p:sp>
        <p:nvSpPr>
          <p:cNvPr id="159" name="直角三角形 158">
            <a:extLst>
              <a:ext uri="{FF2B5EF4-FFF2-40B4-BE49-F238E27FC236}">
                <a16:creationId xmlns:a16="http://schemas.microsoft.com/office/drawing/2014/main" id="{A08BE1DC-F55F-4B6E-9C80-1188709DE71A}"/>
              </a:ext>
            </a:extLst>
          </p:cNvPr>
          <p:cNvSpPr/>
          <p:nvPr/>
        </p:nvSpPr>
        <p:spPr>
          <a:xfrm rot="5400000">
            <a:off x="287435" y="6344360"/>
            <a:ext cx="785063" cy="785063"/>
          </a:xfrm>
          <a:prstGeom prst="rtTriangle">
            <a:avLst/>
          </a:prstGeom>
          <a:gradFill flip="none" rotWithShape="1">
            <a:gsLst>
              <a:gs pos="0">
                <a:schemeClr val="tx1"/>
              </a:gs>
              <a:gs pos="37000">
                <a:schemeClr val="accent5">
                  <a:lumMod val="50000"/>
                </a:schemeClr>
              </a:gs>
              <a:gs pos="72000">
                <a:srgbClr val="002060"/>
              </a:gs>
              <a:gs pos="100000">
                <a:srgbClr val="2D2C2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0" name="テキスト ボックス 159">
            <a:extLst>
              <a:ext uri="{FF2B5EF4-FFF2-40B4-BE49-F238E27FC236}">
                <a16:creationId xmlns:a16="http://schemas.microsoft.com/office/drawing/2014/main" id="{53860B07-7192-4BD2-8AB4-5DB1219E3066}"/>
              </a:ext>
            </a:extLst>
          </p:cNvPr>
          <p:cNvSpPr txBox="1"/>
          <p:nvPr/>
        </p:nvSpPr>
        <p:spPr>
          <a:xfrm>
            <a:off x="1781609" y="6350414"/>
            <a:ext cx="5446030" cy="276999"/>
          </a:xfrm>
          <a:prstGeom prst="rect">
            <a:avLst/>
          </a:prstGeom>
          <a:noFill/>
          <a:ln>
            <a:noFill/>
          </a:ln>
          <a:effectLst>
            <a:glow rad="101600">
              <a:schemeClr val="tx1">
                <a:alpha val="60000"/>
              </a:schemeClr>
            </a:glow>
          </a:effectLst>
        </p:spPr>
        <p:txBody>
          <a:bodyPr wrap="square" rtlCol="0">
            <a:spAutoFit/>
          </a:bodyPr>
          <a:lstStyle/>
          <a:p>
            <a:r>
              <a:rPr lang="ja-JP" altLang="en-US" sz="1200" b="1" dirty="0">
                <a:ea typeface="游ゴシック" panose="020B0400000000000000" pitchFamily="50" charset="-128"/>
                <a:cs typeface="Segoe UI" panose="020B0502040204020203" pitchFamily="34" charset="0"/>
              </a:rPr>
              <a:t>ミドルスペックの</a:t>
            </a:r>
            <a:r>
              <a:rPr lang="en-US" altLang="ja-JP" sz="1200" b="1" dirty="0">
                <a:ea typeface="游ゴシック" panose="020B0400000000000000" pitchFamily="50" charset="-128"/>
                <a:cs typeface="Segoe UI" panose="020B0502040204020203" pitchFamily="34" charset="0"/>
              </a:rPr>
              <a:t>CPU</a:t>
            </a:r>
            <a:r>
              <a:rPr lang="ja-JP" altLang="en-US" sz="1200" b="1" dirty="0">
                <a:ea typeface="游ゴシック" panose="020B0400000000000000" pitchFamily="50" charset="-128"/>
                <a:cs typeface="Segoe UI" panose="020B0502040204020203" pitchFamily="34" charset="0"/>
              </a:rPr>
              <a:t>と</a:t>
            </a:r>
            <a:r>
              <a:rPr lang="en-US" altLang="ja-JP" sz="1200" b="1" dirty="0">
                <a:ea typeface="游ゴシック" panose="020B0400000000000000" pitchFamily="50" charset="-128"/>
                <a:cs typeface="Segoe UI" panose="020B0502040204020203" pitchFamily="34" charset="0"/>
              </a:rPr>
              <a:t>GPU</a:t>
            </a:r>
            <a:r>
              <a:rPr lang="ja-JP" altLang="en-US" sz="1200" b="1" dirty="0">
                <a:ea typeface="游ゴシック" panose="020B0400000000000000" pitchFamily="50" charset="-128"/>
                <a:cs typeface="Segoe UI" panose="020B0502040204020203" pitchFamily="34" charset="0"/>
              </a:rPr>
              <a:t>によりあらゆる処理が可能なモデル</a:t>
            </a:r>
            <a:endParaRPr lang="en-US" altLang="ja-JP" sz="1200" b="1" dirty="0">
              <a:ea typeface="游ゴシック" panose="020B0400000000000000" pitchFamily="50" charset="-128"/>
              <a:cs typeface="Segoe UI" panose="020B0502040204020203" pitchFamily="34" charset="0"/>
            </a:endParaRPr>
          </a:p>
        </p:txBody>
      </p:sp>
      <p:grpSp>
        <p:nvGrpSpPr>
          <p:cNvPr id="161" name="Group 142">
            <a:extLst>
              <a:ext uri="{FF2B5EF4-FFF2-40B4-BE49-F238E27FC236}">
                <a16:creationId xmlns:a16="http://schemas.microsoft.com/office/drawing/2014/main" id="{B674F33E-5129-487D-8C6F-7C6F2B16E418}"/>
              </a:ext>
            </a:extLst>
          </p:cNvPr>
          <p:cNvGrpSpPr>
            <a:grpSpLocks/>
          </p:cNvGrpSpPr>
          <p:nvPr/>
        </p:nvGrpSpPr>
        <p:grpSpPr bwMode="auto">
          <a:xfrm>
            <a:off x="5935724" y="6930604"/>
            <a:ext cx="459810" cy="459810"/>
            <a:chOff x="1855" y="9885"/>
            <a:chExt cx="907" cy="907"/>
          </a:xfrm>
        </p:grpSpPr>
        <p:sp>
          <p:nvSpPr>
            <p:cNvPr id="162" name="Rectangle 143">
              <a:extLst>
                <a:ext uri="{FF2B5EF4-FFF2-40B4-BE49-F238E27FC236}">
                  <a16:creationId xmlns:a16="http://schemas.microsoft.com/office/drawing/2014/main" id="{7495344A-54CB-4E88-A6F5-35ADEC26EE0C}"/>
                </a:ext>
              </a:extLst>
            </p:cNvPr>
            <p:cNvSpPr>
              <a:spLocks noChangeArrowheads="1"/>
            </p:cNvSpPr>
            <p:nvPr/>
          </p:nvSpPr>
          <p:spPr bwMode="auto">
            <a:xfrm>
              <a:off x="1855" y="9885"/>
              <a:ext cx="907" cy="907"/>
            </a:xfrm>
            <a:prstGeom prst="rect">
              <a:avLst/>
            </a:prstGeom>
            <a:solidFill>
              <a:srgbClr val="541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dirty="0"/>
            </a:p>
          </p:txBody>
        </p:sp>
        <p:sp>
          <p:nvSpPr>
            <p:cNvPr id="163" name="WordArt 144">
              <a:extLst>
                <a:ext uri="{FF2B5EF4-FFF2-40B4-BE49-F238E27FC236}">
                  <a16:creationId xmlns:a16="http://schemas.microsoft.com/office/drawing/2014/main" id="{BC8B8885-1292-4F45-B1F6-21375037109E}"/>
                </a:ext>
              </a:extLst>
            </p:cNvPr>
            <p:cNvSpPr>
              <a:spLocks noChangeArrowheads="1" noChangeShapeType="1" noTextEdit="1"/>
            </p:cNvSpPr>
            <p:nvPr/>
          </p:nvSpPr>
          <p:spPr bwMode="auto">
            <a:xfrm>
              <a:off x="2186" y="10589"/>
              <a:ext cx="258"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b="1" kern="10" spc="0">
                  <a:ln>
                    <a:noFill/>
                  </a:ln>
                  <a:solidFill>
                    <a:srgbClr val="FFFFFF"/>
                  </a:solidFill>
                  <a:effectLst/>
                  <a:latin typeface="Yu Gothic UI" panose="020B0500000000000000" pitchFamily="50" charset="-128"/>
                  <a:ea typeface="Yu Gothic UI" panose="020B0500000000000000" pitchFamily="50" charset="-128"/>
                </a:rPr>
                <a:t>Pro</a:t>
              </a:r>
              <a:endParaRPr lang="ja-JP" altLang="en-US" sz="900" b="1" kern="10" spc="0">
                <a:ln>
                  <a:noFill/>
                </a:ln>
                <a:solidFill>
                  <a:srgbClr val="FFFFFF"/>
                </a:solidFill>
                <a:effectLst/>
                <a:latin typeface="Yu Gothic UI" panose="020B0500000000000000" pitchFamily="50" charset="-128"/>
                <a:ea typeface="Yu Gothic UI" panose="020B0500000000000000" pitchFamily="50" charset="-128"/>
              </a:endParaRPr>
            </a:p>
          </p:txBody>
        </p:sp>
        <p:grpSp>
          <p:nvGrpSpPr>
            <p:cNvPr id="164" name="Group 145">
              <a:extLst>
                <a:ext uri="{FF2B5EF4-FFF2-40B4-BE49-F238E27FC236}">
                  <a16:creationId xmlns:a16="http://schemas.microsoft.com/office/drawing/2014/main" id="{77639F7C-FA8D-4FE5-829F-650A3ACAA3F3}"/>
                </a:ext>
              </a:extLst>
            </p:cNvPr>
            <p:cNvGrpSpPr>
              <a:grpSpLocks/>
            </p:cNvGrpSpPr>
            <p:nvPr/>
          </p:nvGrpSpPr>
          <p:grpSpPr bwMode="auto">
            <a:xfrm>
              <a:off x="2126" y="9992"/>
              <a:ext cx="363" cy="367"/>
              <a:chOff x="8611" y="8722"/>
              <a:chExt cx="475" cy="480"/>
            </a:xfrm>
          </p:grpSpPr>
          <p:sp>
            <p:nvSpPr>
              <p:cNvPr id="169" name="Rectangle 146">
                <a:extLst>
                  <a:ext uri="{FF2B5EF4-FFF2-40B4-BE49-F238E27FC236}">
                    <a16:creationId xmlns:a16="http://schemas.microsoft.com/office/drawing/2014/main" id="{4C9DE767-3876-4F7B-9C03-6F444207D193}"/>
                  </a:ext>
                </a:extLst>
              </p:cNvPr>
              <p:cNvSpPr>
                <a:spLocks noChangeArrowheads="1"/>
              </p:cNvSpPr>
              <p:nvPr/>
            </p:nvSpPr>
            <p:spPr bwMode="auto">
              <a:xfrm>
                <a:off x="8611"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70" name="Rectangle 147">
                <a:extLst>
                  <a:ext uri="{FF2B5EF4-FFF2-40B4-BE49-F238E27FC236}">
                    <a16:creationId xmlns:a16="http://schemas.microsoft.com/office/drawing/2014/main" id="{1E291FA1-ED17-45A1-BEFC-6CA8A86B68DC}"/>
                  </a:ext>
                </a:extLst>
              </p:cNvPr>
              <p:cNvSpPr>
                <a:spLocks noChangeArrowheads="1"/>
              </p:cNvSpPr>
              <p:nvPr/>
            </p:nvSpPr>
            <p:spPr bwMode="auto">
              <a:xfrm>
                <a:off x="8862"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71" name="Rectangle 148">
                <a:extLst>
                  <a:ext uri="{FF2B5EF4-FFF2-40B4-BE49-F238E27FC236}">
                    <a16:creationId xmlns:a16="http://schemas.microsoft.com/office/drawing/2014/main" id="{066B0D40-1CBB-4503-80BC-76EC9A3673EB}"/>
                  </a:ext>
                </a:extLst>
              </p:cNvPr>
              <p:cNvSpPr>
                <a:spLocks noChangeArrowheads="1"/>
              </p:cNvSpPr>
              <p:nvPr/>
            </p:nvSpPr>
            <p:spPr bwMode="auto">
              <a:xfrm>
                <a:off x="8611"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72" name="Rectangle 149">
                <a:extLst>
                  <a:ext uri="{FF2B5EF4-FFF2-40B4-BE49-F238E27FC236}">
                    <a16:creationId xmlns:a16="http://schemas.microsoft.com/office/drawing/2014/main" id="{166D24F9-8D22-4B7C-95FB-ECF0B984E2BB}"/>
                  </a:ext>
                </a:extLst>
              </p:cNvPr>
              <p:cNvSpPr>
                <a:spLocks noChangeArrowheads="1"/>
              </p:cNvSpPr>
              <p:nvPr/>
            </p:nvSpPr>
            <p:spPr bwMode="auto">
              <a:xfrm>
                <a:off x="8862"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grpSp>
          <p:nvGrpSpPr>
            <p:cNvPr id="165" name="Group 150">
              <a:extLst>
                <a:ext uri="{FF2B5EF4-FFF2-40B4-BE49-F238E27FC236}">
                  <a16:creationId xmlns:a16="http://schemas.microsoft.com/office/drawing/2014/main" id="{80B1F432-61C4-4404-B85A-EDAF79ED1090}"/>
                </a:ext>
              </a:extLst>
            </p:cNvPr>
            <p:cNvGrpSpPr>
              <a:grpSpLocks/>
            </p:cNvGrpSpPr>
            <p:nvPr/>
          </p:nvGrpSpPr>
          <p:grpSpPr bwMode="auto">
            <a:xfrm>
              <a:off x="2581" y="10389"/>
              <a:ext cx="122" cy="159"/>
              <a:chOff x="5257" y="1253"/>
              <a:chExt cx="5458" cy="7140"/>
            </a:xfrm>
          </p:grpSpPr>
          <p:sp>
            <p:nvSpPr>
              <p:cNvPr id="167" name="WordArt 151">
                <a:extLst>
                  <a:ext uri="{FF2B5EF4-FFF2-40B4-BE49-F238E27FC236}">
                    <a16:creationId xmlns:a16="http://schemas.microsoft.com/office/drawing/2014/main" id="{66B5BEDE-4FAE-46AA-85B6-5CD6A9BF9C18}"/>
                  </a:ext>
                </a:extLst>
              </p:cNvPr>
              <p:cNvSpPr>
                <a:spLocks noChangeArrowheads="1" noChangeShapeType="1" noTextEdit="1"/>
              </p:cNvSpPr>
              <p:nvPr/>
            </p:nvSpPr>
            <p:spPr bwMode="auto">
              <a:xfrm>
                <a:off x="8399"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1</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sp>
            <p:nvSpPr>
              <p:cNvPr id="168" name="WordArt 152">
                <a:extLst>
                  <a:ext uri="{FF2B5EF4-FFF2-40B4-BE49-F238E27FC236}">
                    <a16:creationId xmlns:a16="http://schemas.microsoft.com/office/drawing/2014/main" id="{FA8D99C2-EBC4-466B-8A17-80EF4DF9BAF0}"/>
                  </a:ext>
                </a:extLst>
              </p:cNvPr>
              <p:cNvSpPr>
                <a:spLocks noChangeArrowheads="1" noChangeShapeType="1" noTextEdit="1"/>
              </p:cNvSpPr>
              <p:nvPr/>
            </p:nvSpPr>
            <p:spPr bwMode="auto">
              <a:xfrm>
                <a:off x="5257"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1</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grpSp>
        <p:sp>
          <p:nvSpPr>
            <p:cNvPr id="166" name="WordArt 153">
              <a:extLst>
                <a:ext uri="{FF2B5EF4-FFF2-40B4-BE49-F238E27FC236}">
                  <a16:creationId xmlns:a16="http://schemas.microsoft.com/office/drawing/2014/main" id="{F7C66E86-27B1-49E8-9552-7C717B4D4A6A}"/>
                </a:ext>
              </a:extLst>
            </p:cNvPr>
            <p:cNvSpPr>
              <a:spLocks noChangeArrowheads="1" noChangeShapeType="1" noTextEdit="1"/>
            </p:cNvSpPr>
            <p:nvPr/>
          </p:nvSpPr>
          <p:spPr bwMode="auto">
            <a:xfrm>
              <a:off x="1930" y="10433"/>
              <a:ext cx="634"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Windows</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grpSp>
      <p:sp>
        <p:nvSpPr>
          <p:cNvPr id="173" name="正方形/長方形 172">
            <a:extLst>
              <a:ext uri="{FF2B5EF4-FFF2-40B4-BE49-F238E27FC236}">
                <a16:creationId xmlns:a16="http://schemas.microsoft.com/office/drawing/2014/main" id="{C99B2D27-8452-47AD-A078-CDFDDEFC22C4}"/>
              </a:ext>
            </a:extLst>
          </p:cNvPr>
          <p:cNvSpPr/>
          <p:nvPr/>
        </p:nvSpPr>
        <p:spPr>
          <a:xfrm>
            <a:off x="6446540" y="6933360"/>
            <a:ext cx="818181" cy="458948"/>
          </a:xfrm>
          <a:prstGeom prst="rect">
            <a:avLst/>
          </a:prstGeom>
          <a:solidFill>
            <a:srgbClr val="270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テキスト ボックス 173">
            <a:extLst>
              <a:ext uri="{FF2B5EF4-FFF2-40B4-BE49-F238E27FC236}">
                <a16:creationId xmlns:a16="http://schemas.microsoft.com/office/drawing/2014/main" id="{9B276DCD-D337-4969-9103-18FE63B959F7}"/>
              </a:ext>
            </a:extLst>
          </p:cNvPr>
          <p:cNvSpPr txBox="1"/>
          <p:nvPr/>
        </p:nvSpPr>
        <p:spPr>
          <a:xfrm>
            <a:off x="6446540" y="6979905"/>
            <a:ext cx="818181"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rPr>
              <a:t>安心の長期</a:t>
            </a:r>
            <a:endParaRPr lang="en-US" altLang="ja-JP" sz="800" b="1" dirty="0">
              <a:solidFill>
                <a:schemeClr val="bg1"/>
              </a:solidFill>
              <a:effectLst/>
              <a:ea typeface="游ゴシック" panose="020B0400000000000000" pitchFamily="50" charset="-128"/>
              <a:cs typeface="Segoe UI" panose="020B0502040204020203" pitchFamily="34" charset="0"/>
            </a:endParaRPr>
          </a:p>
        </p:txBody>
      </p:sp>
      <p:sp>
        <p:nvSpPr>
          <p:cNvPr id="175" name="テキスト ボックス 174">
            <a:extLst>
              <a:ext uri="{FF2B5EF4-FFF2-40B4-BE49-F238E27FC236}">
                <a16:creationId xmlns:a16="http://schemas.microsoft.com/office/drawing/2014/main" id="{1E93B1F1-166C-42EC-9FA1-C02E67819622}"/>
              </a:ext>
            </a:extLst>
          </p:cNvPr>
          <p:cNvSpPr txBox="1"/>
          <p:nvPr/>
        </p:nvSpPr>
        <p:spPr>
          <a:xfrm>
            <a:off x="6463994" y="7104703"/>
            <a:ext cx="818181" cy="253916"/>
          </a:xfrm>
          <a:prstGeom prst="rect">
            <a:avLst/>
          </a:prstGeom>
          <a:noFill/>
          <a:ln>
            <a:noFill/>
          </a:ln>
          <a:effectLst>
            <a:glow rad="101600">
              <a:schemeClr val="tx1">
                <a:alpha val="60000"/>
              </a:schemeClr>
            </a:glow>
          </a:effectLst>
        </p:spPr>
        <p:txBody>
          <a:bodyPr wrap="square" rtlCol="0">
            <a:spAutoFit/>
          </a:bodyPr>
          <a:lstStyle/>
          <a:p>
            <a:pPr algn="ctr"/>
            <a:r>
              <a:rPr lang="en-US" altLang="ja-JP" sz="1050" b="1" dirty="0">
                <a:solidFill>
                  <a:schemeClr val="bg1"/>
                </a:solidFill>
                <a:ea typeface="游ゴシック" panose="020B0400000000000000" pitchFamily="50" charset="-128"/>
              </a:rPr>
              <a:t>3</a:t>
            </a:r>
            <a:r>
              <a:rPr lang="ja-JP" altLang="en-US" sz="1050" b="1" dirty="0">
                <a:solidFill>
                  <a:schemeClr val="bg1"/>
                </a:solidFill>
                <a:ea typeface="游ゴシック" panose="020B0400000000000000" pitchFamily="50" charset="-128"/>
              </a:rPr>
              <a:t>年間保証</a:t>
            </a:r>
            <a:endParaRPr lang="en-US" altLang="ja-JP" sz="1050" b="1" dirty="0">
              <a:solidFill>
                <a:schemeClr val="bg1"/>
              </a:solidFill>
              <a:effectLst/>
              <a:ea typeface="游ゴシック" panose="020B0400000000000000" pitchFamily="50" charset="-128"/>
              <a:cs typeface="Segoe UI" panose="020B0502040204020203" pitchFamily="34" charset="0"/>
            </a:endParaRPr>
          </a:p>
        </p:txBody>
      </p:sp>
      <p:sp>
        <p:nvSpPr>
          <p:cNvPr id="176" name="正方形/長方形 175">
            <a:extLst>
              <a:ext uri="{FF2B5EF4-FFF2-40B4-BE49-F238E27FC236}">
                <a16:creationId xmlns:a16="http://schemas.microsoft.com/office/drawing/2014/main" id="{72972D62-E430-4F5D-9EDE-A737AB27B97D}"/>
              </a:ext>
            </a:extLst>
          </p:cNvPr>
          <p:cNvSpPr/>
          <p:nvPr/>
        </p:nvSpPr>
        <p:spPr>
          <a:xfrm>
            <a:off x="6475846" y="6956192"/>
            <a:ext cx="751793" cy="402718"/>
          </a:xfrm>
          <a:prstGeom prst="rect">
            <a:avLst/>
          </a:prstGeom>
          <a:noFill/>
          <a:ln w="9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7" name="図 176">
            <a:extLst>
              <a:ext uri="{FF2B5EF4-FFF2-40B4-BE49-F238E27FC236}">
                <a16:creationId xmlns:a16="http://schemas.microsoft.com/office/drawing/2014/main" id="{685AD76C-5F65-43C8-8F78-8FDB7D083F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715" y="6505766"/>
            <a:ext cx="1020566" cy="1315508"/>
          </a:xfrm>
          <a:prstGeom prst="rect">
            <a:avLst/>
          </a:prstGeom>
        </p:spPr>
      </p:pic>
      <p:pic>
        <p:nvPicPr>
          <p:cNvPr id="178" name="Picture 2">
            <a:extLst>
              <a:ext uri="{FF2B5EF4-FFF2-40B4-BE49-F238E27FC236}">
                <a16:creationId xmlns:a16="http://schemas.microsoft.com/office/drawing/2014/main" id="{B616D8A8-4C02-4F88-8C4A-061F55AF8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279" y="6928608"/>
            <a:ext cx="460800"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 name="四角形: 角を丸くする 178">
            <a:extLst>
              <a:ext uri="{FF2B5EF4-FFF2-40B4-BE49-F238E27FC236}">
                <a16:creationId xmlns:a16="http://schemas.microsoft.com/office/drawing/2014/main" id="{3D37EEB4-33AF-47C0-80C0-22BD1927C0AC}"/>
              </a:ext>
            </a:extLst>
          </p:cNvPr>
          <p:cNvSpPr/>
          <p:nvPr/>
        </p:nvSpPr>
        <p:spPr>
          <a:xfrm>
            <a:off x="175998" y="8071677"/>
            <a:ext cx="7132542" cy="169677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テキスト ボックス 179">
            <a:extLst>
              <a:ext uri="{FF2B5EF4-FFF2-40B4-BE49-F238E27FC236}">
                <a16:creationId xmlns:a16="http://schemas.microsoft.com/office/drawing/2014/main" id="{6783D5A4-52A9-456C-B365-F75FFF807A76}"/>
              </a:ext>
            </a:extLst>
          </p:cNvPr>
          <p:cNvSpPr txBox="1"/>
          <p:nvPr/>
        </p:nvSpPr>
        <p:spPr>
          <a:xfrm>
            <a:off x="1789563" y="8468062"/>
            <a:ext cx="3631800" cy="1223412"/>
          </a:xfrm>
          <a:prstGeom prst="rect">
            <a:avLst/>
          </a:prstGeom>
          <a:noFill/>
          <a:ln>
            <a:noFill/>
          </a:ln>
          <a:effectLst>
            <a:glow rad="101600">
              <a:schemeClr val="tx1">
                <a:alpha val="60000"/>
              </a:schemeClr>
            </a:glow>
          </a:effectLst>
        </p:spPr>
        <p:txBody>
          <a:bodyPr wrap="square" rtlCol="0">
            <a:spAutoFit/>
          </a:bodyPr>
          <a:lstStyle/>
          <a:p>
            <a:r>
              <a:rPr lang="ja-JP" altLang="en-US" sz="1050" b="1" dirty="0">
                <a:ea typeface="游ゴシック" panose="020B0400000000000000" pitchFamily="50" charset="-128"/>
              </a:rPr>
              <a:t>■</a:t>
            </a:r>
            <a:r>
              <a:rPr lang="en-US" altLang="ja-JP" sz="1050" b="1" dirty="0">
                <a:ea typeface="游ゴシック" panose="020B0400000000000000" pitchFamily="50" charset="-128"/>
              </a:rPr>
              <a:t>OS</a:t>
            </a:r>
            <a:r>
              <a:rPr lang="ja-JP" altLang="en-US" sz="1050" b="1" dirty="0">
                <a:ea typeface="游ゴシック" panose="020B0400000000000000" pitchFamily="50" charset="-128"/>
              </a:rPr>
              <a:t>：</a:t>
            </a:r>
            <a:r>
              <a:rPr lang="en-US" altLang="ja-JP" sz="1050" b="1" dirty="0">
                <a:ea typeface="游ゴシック" panose="020B0400000000000000" pitchFamily="50" charset="-128"/>
              </a:rPr>
              <a:t>Windows Server 2022 Standard </a:t>
            </a:r>
            <a:r>
              <a:rPr lang="ja-JP" altLang="en-US" sz="1050" b="1" dirty="0">
                <a:ea typeface="游ゴシック" panose="020B0400000000000000" pitchFamily="50" charset="-128"/>
              </a:rPr>
              <a:t>日本語版</a:t>
            </a:r>
            <a:endParaRPr lang="en-US" altLang="ja-JP" sz="1050" b="1" dirty="0">
              <a:ea typeface="游ゴシック" panose="020B0400000000000000" pitchFamily="50" charset="-128"/>
            </a:endParaRPr>
          </a:p>
          <a:p>
            <a:r>
              <a:rPr lang="en-US" altLang="ja-JP" sz="1050" b="1" dirty="0">
                <a:ea typeface="游ゴシック" panose="020B0400000000000000" pitchFamily="50" charset="-128"/>
              </a:rPr>
              <a:t>■CPU</a:t>
            </a:r>
            <a:r>
              <a:rPr lang="ja-JP" altLang="en-US" sz="1050" b="1" dirty="0">
                <a:ea typeface="游ゴシック" panose="020B0400000000000000" pitchFamily="50" charset="-128"/>
              </a:rPr>
              <a:t>：</a:t>
            </a:r>
            <a:r>
              <a:rPr lang="en-US" altLang="ja-JP" sz="1050" b="1" dirty="0">
                <a:ea typeface="游ゴシック" panose="020B0400000000000000" pitchFamily="50" charset="-128"/>
              </a:rPr>
              <a:t> Xeon 12-Core W5-2455X 3.2GHz~4.7GHz</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メモリ：</a:t>
            </a:r>
            <a:r>
              <a:rPr lang="en-US" altLang="ja-JP" sz="1050" b="1" dirty="0">
                <a:ea typeface="游ゴシック" panose="020B0400000000000000" pitchFamily="50" charset="-128"/>
              </a:rPr>
              <a:t>64GB (16GBx4) DDR5-4800</a:t>
            </a:r>
          </a:p>
          <a:p>
            <a:r>
              <a:rPr lang="en-US" altLang="ja-JP" sz="1050" b="1" dirty="0">
                <a:ea typeface="游ゴシック" panose="020B0400000000000000" pitchFamily="50" charset="-128"/>
              </a:rPr>
              <a:t>■</a:t>
            </a:r>
            <a:r>
              <a:rPr lang="ja-JP" altLang="en-US" sz="1050" b="1" dirty="0">
                <a:ea typeface="游ゴシック" panose="020B0400000000000000" pitchFamily="50" charset="-128"/>
              </a:rPr>
              <a:t>ストレージ：</a:t>
            </a:r>
            <a:r>
              <a:rPr lang="en-US" altLang="ja-JP" sz="1050" b="1" dirty="0">
                <a:ea typeface="游ゴシック" panose="020B0400000000000000" pitchFamily="50" charset="-128"/>
              </a:rPr>
              <a:t>SSD 1TB</a:t>
            </a:r>
            <a:r>
              <a:rPr lang="ja-JP" altLang="pl-PL" sz="1000" b="1" dirty="0">
                <a:ea typeface="游ゴシック" panose="020B0400000000000000" pitchFamily="50" charset="-128"/>
              </a:rPr>
              <a:t>（</a:t>
            </a:r>
            <a:r>
              <a:rPr lang="pl-PL" altLang="ja-JP" sz="1000" b="1" dirty="0">
                <a:ea typeface="游ゴシック" panose="020B0400000000000000" pitchFamily="50" charset="-128"/>
              </a:rPr>
              <a:t>R:5150MB/s, W:4900MB/s</a:t>
            </a:r>
            <a:r>
              <a:rPr lang="ja-JP" altLang="pl-PL" sz="1000" b="1" dirty="0">
                <a:ea typeface="游ゴシック" panose="020B0400000000000000" pitchFamily="50" charset="-128"/>
              </a:rPr>
              <a:t>）</a:t>
            </a:r>
            <a:r>
              <a:rPr lang="ja-JP" altLang="en-US" sz="1000" b="1" dirty="0">
                <a:ea typeface="游ゴシック" panose="020B0400000000000000" pitchFamily="50" charset="-128"/>
              </a:rPr>
              <a:t>　</a:t>
            </a:r>
            <a:endParaRPr lang="en-US" altLang="ja-JP" sz="1000" b="1" dirty="0">
              <a:ea typeface="游ゴシック" panose="020B0400000000000000" pitchFamily="50" charset="-128"/>
            </a:endParaRPr>
          </a:p>
          <a:p>
            <a:r>
              <a:rPr lang="en-US" altLang="ja-JP" sz="1050" b="1" dirty="0">
                <a:ea typeface="游ゴシック" panose="020B0400000000000000" pitchFamily="50" charset="-128"/>
              </a:rPr>
              <a:t>■ GPU</a:t>
            </a:r>
            <a:r>
              <a:rPr lang="ja-JP" altLang="en-US" sz="1050" b="1" dirty="0">
                <a:ea typeface="游ゴシック" panose="020B0400000000000000" pitchFamily="50" charset="-128"/>
              </a:rPr>
              <a:t>：</a:t>
            </a:r>
            <a:r>
              <a:rPr lang="pt-BR" altLang="ja-JP" sz="1050" b="1" dirty="0">
                <a:ea typeface="游ゴシック" panose="020B0400000000000000" pitchFamily="50" charset="-128"/>
              </a:rPr>
              <a:t>NVIDIA RTX6000Ada 48GB GDDR6</a:t>
            </a:r>
          </a:p>
          <a:p>
            <a:r>
              <a:rPr lang="ja-JP" altLang="en-US" sz="1050" b="1" dirty="0">
                <a:ea typeface="游ゴシック" panose="020B0400000000000000" pitchFamily="50" charset="-128"/>
              </a:rPr>
              <a:t>■インテル </a:t>
            </a:r>
            <a:r>
              <a:rPr lang="en-US" altLang="ja-JP" sz="1050" b="1" dirty="0">
                <a:ea typeface="游ゴシック" panose="020B0400000000000000" pitchFamily="50" charset="-128"/>
              </a:rPr>
              <a:t>W790 </a:t>
            </a:r>
            <a:r>
              <a:rPr lang="ja-JP" altLang="en-US" sz="1050" b="1" dirty="0">
                <a:ea typeface="游ゴシック" panose="020B0400000000000000" pitchFamily="50" charset="-128"/>
              </a:rPr>
              <a:t>チップセット</a:t>
            </a:r>
          </a:p>
          <a:p>
            <a:r>
              <a:rPr lang="ja-JP" altLang="en-US" sz="1050" b="1" dirty="0">
                <a:ea typeface="游ゴシック" panose="020B0400000000000000" pitchFamily="50" charset="-128"/>
              </a:rPr>
              <a:t>■電源</a:t>
            </a:r>
            <a:r>
              <a:rPr lang="en-US" altLang="ja-JP" sz="1050" b="1" dirty="0">
                <a:ea typeface="游ゴシック" panose="020B0400000000000000" pitchFamily="50" charset="-128"/>
              </a:rPr>
              <a:t>: 1200W 80PLUS</a:t>
            </a:r>
            <a:r>
              <a:rPr lang="ja-JP" altLang="en-US" sz="1050" b="1" dirty="0">
                <a:ea typeface="游ゴシック" panose="020B0400000000000000" pitchFamily="50" charset="-128"/>
              </a:rPr>
              <a:t> </a:t>
            </a:r>
            <a:r>
              <a:rPr lang="en-US" altLang="ja-JP" sz="1050" b="1" dirty="0">
                <a:ea typeface="游ゴシック" panose="020B0400000000000000" pitchFamily="50" charset="-128"/>
              </a:rPr>
              <a:t>Platinum</a:t>
            </a:r>
            <a:r>
              <a:rPr lang="ja-JP" altLang="en-US" sz="1050" b="1" dirty="0">
                <a:ea typeface="游ゴシック" panose="020B0400000000000000" pitchFamily="50" charset="-128"/>
              </a:rPr>
              <a:t>認証</a:t>
            </a:r>
            <a:endParaRPr lang="en-US" altLang="ja-JP" sz="1050" b="1" dirty="0">
              <a:ea typeface="游ゴシック" panose="020B0400000000000000" pitchFamily="50" charset="-128"/>
            </a:endParaRPr>
          </a:p>
        </p:txBody>
      </p:sp>
      <p:sp>
        <p:nvSpPr>
          <p:cNvPr id="181" name="テキスト ボックス 180">
            <a:extLst>
              <a:ext uri="{FF2B5EF4-FFF2-40B4-BE49-F238E27FC236}">
                <a16:creationId xmlns:a16="http://schemas.microsoft.com/office/drawing/2014/main" id="{D4A72781-4581-4DF8-95E2-4777A9A9FD91}"/>
              </a:ext>
            </a:extLst>
          </p:cNvPr>
          <p:cNvSpPr txBox="1"/>
          <p:nvPr/>
        </p:nvSpPr>
        <p:spPr>
          <a:xfrm>
            <a:off x="5106949" y="9458789"/>
            <a:ext cx="2148203" cy="253916"/>
          </a:xfrm>
          <a:prstGeom prst="rect">
            <a:avLst/>
          </a:prstGeom>
          <a:noFill/>
          <a:ln>
            <a:noFill/>
          </a:ln>
          <a:effectLst>
            <a:glow rad="101600">
              <a:schemeClr val="tx1">
                <a:alpha val="60000"/>
              </a:schemeClr>
            </a:glow>
          </a:effectLst>
        </p:spPr>
        <p:txBody>
          <a:bodyPr wrap="square" rtlCol="0">
            <a:spAutoFit/>
          </a:bodyPr>
          <a:lstStyle/>
          <a:p>
            <a:pPr algn="r"/>
            <a:r>
              <a:rPr lang="ja-JP" altLang="en-US" sz="1050" b="1" dirty="0">
                <a:solidFill>
                  <a:srgbClr val="FF0000"/>
                </a:solidFill>
                <a:ea typeface="游ゴシック" panose="020B0400000000000000" pitchFamily="50" charset="-128"/>
              </a:rPr>
              <a:t>販売価格</a:t>
            </a:r>
            <a:r>
              <a:rPr lang="en-US" altLang="ja-JP" sz="1050" b="1" dirty="0">
                <a:solidFill>
                  <a:srgbClr val="FF0000"/>
                </a:solidFill>
                <a:ea typeface="游ゴシック" panose="020B0400000000000000" pitchFamily="50" charset="-128"/>
              </a:rPr>
              <a:t>2,529,638</a:t>
            </a:r>
            <a:r>
              <a:rPr lang="ja-JP" altLang="en-US" sz="1050" b="1" dirty="0">
                <a:solidFill>
                  <a:srgbClr val="FF0000"/>
                </a:solidFill>
                <a:ea typeface="游ゴシック" panose="020B0400000000000000" pitchFamily="50" charset="-128"/>
              </a:rPr>
              <a:t>円</a:t>
            </a:r>
            <a:r>
              <a:rPr lang="en-US" altLang="ja-JP" sz="1050" b="1" dirty="0">
                <a:solidFill>
                  <a:srgbClr val="FF0000"/>
                </a:solidFill>
                <a:ea typeface="游ゴシック" panose="020B0400000000000000" pitchFamily="50" charset="-128"/>
              </a:rPr>
              <a:t>(</a:t>
            </a:r>
            <a:r>
              <a:rPr lang="ja-JP" altLang="en-US" sz="1050" b="1" dirty="0">
                <a:solidFill>
                  <a:srgbClr val="FF0000"/>
                </a:solidFill>
                <a:ea typeface="游ゴシック" panose="020B0400000000000000" pitchFamily="50" charset="-128"/>
              </a:rPr>
              <a:t>税別</a:t>
            </a:r>
            <a:r>
              <a:rPr lang="en-US" altLang="ja-JP" sz="1050" b="1" dirty="0">
                <a:solidFill>
                  <a:srgbClr val="FF0000"/>
                </a:solidFill>
                <a:ea typeface="游ゴシック" panose="020B0400000000000000" pitchFamily="50" charset="-128"/>
              </a:rPr>
              <a:t>)</a:t>
            </a:r>
            <a:endParaRPr lang="en-US" altLang="ja-JP" sz="1050" b="1" dirty="0">
              <a:solidFill>
                <a:srgbClr val="FF0000"/>
              </a:solidFill>
              <a:effectLst/>
              <a:ea typeface="游ゴシック" panose="020B0400000000000000" pitchFamily="50" charset="-128"/>
              <a:cs typeface="Segoe UI" panose="020B0502040204020203" pitchFamily="34" charset="0"/>
            </a:endParaRPr>
          </a:p>
        </p:txBody>
      </p:sp>
      <p:sp>
        <p:nvSpPr>
          <p:cNvPr id="182" name="テキスト ボックス 181">
            <a:extLst>
              <a:ext uri="{FF2B5EF4-FFF2-40B4-BE49-F238E27FC236}">
                <a16:creationId xmlns:a16="http://schemas.microsoft.com/office/drawing/2014/main" id="{2711AAC5-0FC7-4C73-9AB0-EF74CA807953}"/>
              </a:ext>
            </a:extLst>
          </p:cNvPr>
          <p:cNvSpPr txBox="1"/>
          <p:nvPr/>
        </p:nvSpPr>
        <p:spPr>
          <a:xfrm>
            <a:off x="5472369" y="9284716"/>
            <a:ext cx="1829293" cy="215444"/>
          </a:xfrm>
          <a:prstGeom prst="rect">
            <a:avLst/>
          </a:prstGeom>
          <a:noFill/>
          <a:ln>
            <a:noFill/>
          </a:ln>
          <a:effectLst>
            <a:glow rad="101600">
              <a:schemeClr val="tx1">
                <a:alpha val="60000"/>
              </a:schemeClr>
            </a:glow>
          </a:effectLst>
        </p:spPr>
        <p:txBody>
          <a:bodyPr wrap="square" rtlCol="0">
            <a:spAutoFit/>
          </a:bodyPr>
          <a:lstStyle/>
          <a:p>
            <a:pPr algn="ctr"/>
            <a:r>
              <a:rPr lang="en-US" altLang="ja-JP" sz="800" b="1" dirty="0">
                <a:ea typeface="游ゴシック" panose="020B0400000000000000" pitchFamily="50" charset="-128"/>
              </a:rPr>
              <a:t>SV-XW52455AS3Q1TTNVM</a:t>
            </a:r>
            <a:endParaRPr lang="en-US" altLang="ja-JP" sz="800" b="1" dirty="0">
              <a:effectLst/>
              <a:ea typeface="游ゴシック" panose="020B0400000000000000" pitchFamily="50" charset="-128"/>
              <a:cs typeface="Segoe UI" panose="020B0502040204020203" pitchFamily="34" charset="0"/>
            </a:endParaRPr>
          </a:p>
        </p:txBody>
      </p:sp>
      <p:sp>
        <p:nvSpPr>
          <p:cNvPr id="183" name="直角三角形 182">
            <a:extLst>
              <a:ext uri="{FF2B5EF4-FFF2-40B4-BE49-F238E27FC236}">
                <a16:creationId xmlns:a16="http://schemas.microsoft.com/office/drawing/2014/main" id="{1A8DD100-5C2F-44C5-A057-6F2F3A23A740}"/>
              </a:ext>
            </a:extLst>
          </p:cNvPr>
          <p:cNvSpPr/>
          <p:nvPr/>
        </p:nvSpPr>
        <p:spPr>
          <a:xfrm rot="5400000">
            <a:off x="287435" y="8179484"/>
            <a:ext cx="785063" cy="785063"/>
          </a:xfrm>
          <a:prstGeom prst="rtTriangle">
            <a:avLst/>
          </a:prstGeom>
          <a:gradFill flip="none" rotWithShape="1">
            <a:gsLst>
              <a:gs pos="0">
                <a:schemeClr val="tx1"/>
              </a:gs>
              <a:gs pos="37000">
                <a:schemeClr val="accent5">
                  <a:lumMod val="50000"/>
                </a:schemeClr>
              </a:gs>
              <a:gs pos="72000">
                <a:srgbClr val="002060"/>
              </a:gs>
              <a:gs pos="100000">
                <a:srgbClr val="2D2C2F"/>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4" name="テキスト ボックス 183">
            <a:extLst>
              <a:ext uri="{FF2B5EF4-FFF2-40B4-BE49-F238E27FC236}">
                <a16:creationId xmlns:a16="http://schemas.microsoft.com/office/drawing/2014/main" id="{17E04A92-538D-4BBF-B4C6-97D45F7B3107}"/>
              </a:ext>
            </a:extLst>
          </p:cNvPr>
          <p:cNvSpPr txBox="1"/>
          <p:nvPr/>
        </p:nvSpPr>
        <p:spPr>
          <a:xfrm>
            <a:off x="1781609" y="8185538"/>
            <a:ext cx="5446030" cy="276999"/>
          </a:xfrm>
          <a:prstGeom prst="rect">
            <a:avLst/>
          </a:prstGeom>
          <a:noFill/>
          <a:ln>
            <a:noFill/>
          </a:ln>
          <a:effectLst>
            <a:glow rad="101600">
              <a:schemeClr val="tx1">
                <a:alpha val="60000"/>
              </a:schemeClr>
            </a:glow>
          </a:effectLst>
        </p:spPr>
        <p:txBody>
          <a:bodyPr wrap="square" rtlCol="0">
            <a:spAutoFit/>
          </a:bodyPr>
          <a:lstStyle/>
          <a:p>
            <a:r>
              <a:rPr lang="ja-JP" altLang="en-US" sz="1200" b="1" dirty="0">
                <a:ea typeface="游ゴシック" panose="020B0400000000000000" pitchFamily="50" charset="-128"/>
                <a:cs typeface="Segoe UI" panose="020B0502040204020203" pitchFamily="34" charset="0"/>
              </a:rPr>
              <a:t>高性能</a:t>
            </a:r>
            <a:r>
              <a:rPr lang="en-US" altLang="ja-JP" sz="1200" b="1" dirty="0">
                <a:ea typeface="游ゴシック" panose="020B0400000000000000" pitchFamily="50" charset="-128"/>
                <a:cs typeface="Segoe UI" panose="020B0502040204020203" pitchFamily="34" charset="0"/>
              </a:rPr>
              <a:t>CPU</a:t>
            </a:r>
            <a:r>
              <a:rPr lang="ja-JP" altLang="en-US" sz="1200" b="1" dirty="0">
                <a:ea typeface="游ゴシック" panose="020B0400000000000000" pitchFamily="50" charset="-128"/>
                <a:cs typeface="Segoe UI" panose="020B0502040204020203" pitchFamily="34" charset="0"/>
              </a:rPr>
              <a:t>と</a:t>
            </a:r>
            <a:r>
              <a:rPr lang="en-US" altLang="ja-JP" sz="1200" b="1" dirty="0">
                <a:ea typeface="游ゴシック" panose="020B0400000000000000" pitchFamily="50" charset="-128"/>
                <a:cs typeface="Segoe UI" panose="020B0502040204020203" pitchFamily="34" charset="0"/>
              </a:rPr>
              <a:t>GPU</a:t>
            </a:r>
            <a:r>
              <a:rPr lang="ja-JP" altLang="en-US" sz="1200" b="1" dirty="0">
                <a:ea typeface="游ゴシック" panose="020B0400000000000000" pitchFamily="50" charset="-128"/>
                <a:cs typeface="Segoe UI" panose="020B0502040204020203" pitchFamily="34" charset="0"/>
              </a:rPr>
              <a:t>を組み合わせたハイエンド</a:t>
            </a:r>
            <a:r>
              <a:rPr lang="en-US" altLang="ja-JP" sz="1200" b="1" dirty="0">
                <a:ea typeface="游ゴシック" panose="020B0400000000000000" pitchFamily="50" charset="-128"/>
                <a:cs typeface="Segoe UI" panose="020B0502040204020203" pitchFamily="34" charset="0"/>
              </a:rPr>
              <a:t>AI</a:t>
            </a:r>
            <a:r>
              <a:rPr lang="ja-JP" altLang="en-US" sz="1200" b="1" dirty="0">
                <a:ea typeface="游ゴシック" panose="020B0400000000000000" pitchFamily="50" charset="-128"/>
                <a:cs typeface="Segoe UI" panose="020B0502040204020203" pitchFamily="34" charset="0"/>
              </a:rPr>
              <a:t>サーバー</a:t>
            </a:r>
            <a:endParaRPr lang="en-US" altLang="ja-JP" sz="1200" b="1" dirty="0">
              <a:ea typeface="游ゴシック" panose="020B0400000000000000" pitchFamily="50" charset="-128"/>
              <a:cs typeface="Segoe UI" panose="020B0502040204020203" pitchFamily="34" charset="0"/>
            </a:endParaRPr>
          </a:p>
        </p:txBody>
      </p:sp>
      <p:grpSp>
        <p:nvGrpSpPr>
          <p:cNvPr id="185" name="Group 142">
            <a:extLst>
              <a:ext uri="{FF2B5EF4-FFF2-40B4-BE49-F238E27FC236}">
                <a16:creationId xmlns:a16="http://schemas.microsoft.com/office/drawing/2014/main" id="{A8A2E2EF-5CF3-428C-B278-EFF7458DA664}"/>
              </a:ext>
            </a:extLst>
          </p:cNvPr>
          <p:cNvGrpSpPr>
            <a:grpSpLocks/>
          </p:cNvGrpSpPr>
          <p:nvPr/>
        </p:nvGrpSpPr>
        <p:grpSpPr bwMode="auto">
          <a:xfrm>
            <a:off x="5935724" y="8765728"/>
            <a:ext cx="459810" cy="459810"/>
            <a:chOff x="1855" y="9885"/>
            <a:chExt cx="907" cy="907"/>
          </a:xfrm>
        </p:grpSpPr>
        <p:sp>
          <p:nvSpPr>
            <p:cNvPr id="186" name="Rectangle 143">
              <a:extLst>
                <a:ext uri="{FF2B5EF4-FFF2-40B4-BE49-F238E27FC236}">
                  <a16:creationId xmlns:a16="http://schemas.microsoft.com/office/drawing/2014/main" id="{46C4107D-7D14-4533-8A6A-17C08AD1A081}"/>
                </a:ext>
              </a:extLst>
            </p:cNvPr>
            <p:cNvSpPr>
              <a:spLocks noChangeArrowheads="1"/>
            </p:cNvSpPr>
            <p:nvPr/>
          </p:nvSpPr>
          <p:spPr bwMode="auto">
            <a:xfrm>
              <a:off x="1855" y="9885"/>
              <a:ext cx="907" cy="907"/>
            </a:xfrm>
            <a:prstGeom prst="rect">
              <a:avLst/>
            </a:prstGeom>
            <a:solidFill>
              <a:srgbClr val="541B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dirty="0"/>
            </a:p>
          </p:txBody>
        </p:sp>
        <p:sp>
          <p:nvSpPr>
            <p:cNvPr id="187" name="WordArt 144">
              <a:extLst>
                <a:ext uri="{FF2B5EF4-FFF2-40B4-BE49-F238E27FC236}">
                  <a16:creationId xmlns:a16="http://schemas.microsoft.com/office/drawing/2014/main" id="{B5AC3507-3A61-421F-8575-6D34DA4BBB75}"/>
                </a:ext>
              </a:extLst>
            </p:cNvPr>
            <p:cNvSpPr>
              <a:spLocks noChangeArrowheads="1" noChangeShapeType="1" noTextEdit="1"/>
            </p:cNvSpPr>
            <p:nvPr/>
          </p:nvSpPr>
          <p:spPr bwMode="auto">
            <a:xfrm>
              <a:off x="2186" y="10589"/>
              <a:ext cx="258"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b="1" kern="10" spc="0">
                  <a:ln>
                    <a:noFill/>
                  </a:ln>
                  <a:solidFill>
                    <a:srgbClr val="FFFFFF"/>
                  </a:solidFill>
                  <a:effectLst/>
                  <a:latin typeface="Yu Gothic UI" panose="020B0500000000000000" pitchFamily="50" charset="-128"/>
                  <a:ea typeface="Yu Gothic UI" panose="020B0500000000000000" pitchFamily="50" charset="-128"/>
                </a:rPr>
                <a:t>Pro</a:t>
              </a:r>
              <a:endParaRPr lang="ja-JP" altLang="en-US" sz="900" b="1" kern="10" spc="0">
                <a:ln>
                  <a:noFill/>
                </a:ln>
                <a:solidFill>
                  <a:srgbClr val="FFFFFF"/>
                </a:solidFill>
                <a:effectLst/>
                <a:latin typeface="Yu Gothic UI" panose="020B0500000000000000" pitchFamily="50" charset="-128"/>
                <a:ea typeface="Yu Gothic UI" panose="020B0500000000000000" pitchFamily="50" charset="-128"/>
              </a:endParaRPr>
            </a:p>
          </p:txBody>
        </p:sp>
        <p:grpSp>
          <p:nvGrpSpPr>
            <p:cNvPr id="188" name="Group 145">
              <a:extLst>
                <a:ext uri="{FF2B5EF4-FFF2-40B4-BE49-F238E27FC236}">
                  <a16:creationId xmlns:a16="http://schemas.microsoft.com/office/drawing/2014/main" id="{7D935A25-1886-4EF1-B523-BC88645C4871}"/>
                </a:ext>
              </a:extLst>
            </p:cNvPr>
            <p:cNvGrpSpPr>
              <a:grpSpLocks/>
            </p:cNvGrpSpPr>
            <p:nvPr/>
          </p:nvGrpSpPr>
          <p:grpSpPr bwMode="auto">
            <a:xfrm>
              <a:off x="2126" y="9992"/>
              <a:ext cx="363" cy="367"/>
              <a:chOff x="8611" y="8722"/>
              <a:chExt cx="475" cy="480"/>
            </a:xfrm>
          </p:grpSpPr>
          <p:sp>
            <p:nvSpPr>
              <p:cNvPr id="193" name="Rectangle 146">
                <a:extLst>
                  <a:ext uri="{FF2B5EF4-FFF2-40B4-BE49-F238E27FC236}">
                    <a16:creationId xmlns:a16="http://schemas.microsoft.com/office/drawing/2014/main" id="{8B98FB66-6F07-4EE8-A589-D620EB1D2DB0}"/>
                  </a:ext>
                </a:extLst>
              </p:cNvPr>
              <p:cNvSpPr>
                <a:spLocks noChangeArrowheads="1"/>
              </p:cNvSpPr>
              <p:nvPr/>
            </p:nvSpPr>
            <p:spPr bwMode="auto">
              <a:xfrm>
                <a:off x="8611"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94" name="Rectangle 147">
                <a:extLst>
                  <a:ext uri="{FF2B5EF4-FFF2-40B4-BE49-F238E27FC236}">
                    <a16:creationId xmlns:a16="http://schemas.microsoft.com/office/drawing/2014/main" id="{88C5613F-8F73-4B4F-9A69-EC830BBB54D8}"/>
                  </a:ext>
                </a:extLst>
              </p:cNvPr>
              <p:cNvSpPr>
                <a:spLocks noChangeArrowheads="1"/>
              </p:cNvSpPr>
              <p:nvPr/>
            </p:nvSpPr>
            <p:spPr bwMode="auto">
              <a:xfrm>
                <a:off x="8862" y="8722"/>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95" name="Rectangle 148">
                <a:extLst>
                  <a:ext uri="{FF2B5EF4-FFF2-40B4-BE49-F238E27FC236}">
                    <a16:creationId xmlns:a16="http://schemas.microsoft.com/office/drawing/2014/main" id="{6D1424C8-0DD4-4CF4-9333-9CB52172C827}"/>
                  </a:ext>
                </a:extLst>
              </p:cNvPr>
              <p:cNvSpPr>
                <a:spLocks noChangeArrowheads="1"/>
              </p:cNvSpPr>
              <p:nvPr/>
            </p:nvSpPr>
            <p:spPr bwMode="auto">
              <a:xfrm>
                <a:off x="8611"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96" name="Rectangle 149">
                <a:extLst>
                  <a:ext uri="{FF2B5EF4-FFF2-40B4-BE49-F238E27FC236}">
                    <a16:creationId xmlns:a16="http://schemas.microsoft.com/office/drawing/2014/main" id="{30B78F89-FA7D-44F0-A230-A8C8CCAD13F7}"/>
                  </a:ext>
                </a:extLst>
              </p:cNvPr>
              <p:cNvSpPr>
                <a:spLocks noChangeArrowheads="1"/>
              </p:cNvSpPr>
              <p:nvPr/>
            </p:nvSpPr>
            <p:spPr bwMode="auto">
              <a:xfrm>
                <a:off x="8862" y="8978"/>
                <a:ext cx="224" cy="224"/>
              </a:xfrm>
              <a:prstGeom prst="rect">
                <a:avLst/>
              </a:prstGeom>
              <a:solidFill>
                <a:srgbClr val="FFFFFF"/>
              </a:solidFill>
              <a:ln>
                <a:noFill/>
              </a:ln>
              <a:effectLst/>
              <a:extLst>
                <a:ext uri="{91240B29-F687-4F45-9708-019B960494DF}">
                  <a14:hiddenLine xmlns:a14="http://schemas.microsoft.com/office/drawing/2010/main" w="9525" algn="ctr">
                    <a:solidFill>
                      <a:srgbClr val="40404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grpSp>
          <p:nvGrpSpPr>
            <p:cNvPr id="189" name="Group 150">
              <a:extLst>
                <a:ext uri="{FF2B5EF4-FFF2-40B4-BE49-F238E27FC236}">
                  <a16:creationId xmlns:a16="http://schemas.microsoft.com/office/drawing/2014/main" id="{4E79FC62-51D3-4879-B7DA-F0A3DE513B20}"/>
                </a:ext>
              </a:extLst>
            </p:cNvPr>
            <p:cNvGrpSpPr>
              <a:grpSpLocks/>
            </p:cNvGrpSpPr>
            <p:nvPr/>
          </p:nvGrpSpPr>
          <p:grpSpPr bwMode="auto">
            <a:xfrm>
              <a:off x="2581" y="10389"/>
              <a:ext cx="122" cy="159"/>
              <a:chOff x="5257" y="1253"/>
              <a:chExt cx="5458" cy="7140"/>
            </a:xfrm>
          </p:grpSpPr>
          <p:sp>
            <p:nvSpPr>
              <p:cNvPr id="191" name="WordArt 151">
                <a:extLst>
                  <a:ext uri="{FF2B5EF4-FFF2-40B4-BE49-F238E27FC236}">
                    <a16:creationId xmlns:a16="http://schemas.microsoft.com/office/drawing/2014/main" id="{7AD7C7A9-3C9E-4BAA-B651-58EA6ABD5B86}"/>
                  </a:ext>
                </a:extLst>
              </p:cNvPr>
              <p:cNvSpPr>
                <a:spLocks noChangeArrowheads="1" noChangeShapeType="1" noTextEdit="1"/>
              </p:cNvSpPr>
              <p:nvPr/>
            </p:nvSpPr>
            <p:spPr bwMode="auto">
              <a:xfrm>
                <a:off x="8399"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1</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sp>
            <p:nvSpPr>
              <p:cNvPr id="192" name="WordArt 152">
                <a:extLst>
                  <a:ext uri="{FF2B5EF4-FFF2-40B4-BE49-F238E27FC236}">
                    <a16:creationId xmlns:a16="http://schemas.microsoft.com/office/drawing/2014/main" id="{DDD6BE8D-0A97-47B7-A8B4-20927EDDF555}"/>
                  </a:ext>
                </a:extLst>
              </p:cNvPr>
              <p:cNvSpPr>
                <a:spLocks noChangeArrowheads="1" noChangeShapeType="1" noTextEdit="1"/>
              </p:cNvSpPr>
              <p:nvPr/>
            </p:nvSpPr>
            <p:spPr bwMode="auto">
              <a:xfrm>
                <a:off x="5257" y="1253"/>
                <a:ext cx="2316" cy="714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1</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grpSp>
        <p:sp>
          <p:nvSpPr>
            <p:cNvPr id="190" name="WordArt 153">
              <a:extLst>
                <a:ext uri="{FF2B5EF4-FFF2-40B4-BE49-F238E27FC236}">
                  <a16:creationId xmlns:a16="http://schemas.microsoft.com/office/drawing/2014/main" id="{29AD0108-D467-42EC-AF53-186BFF48BAE2}"/>
                </a:ext>
              </a:extLst>
            </p:cNvPr>
            <p:cNvSpPr>
              <a:spLocks noChangeArrowheads="1" noChangeShapeType="1" noTextEdit="1"/>
            </p:cNvSpPr>
            <p:nvPr/>
          </p:nvSpPr>
          <p:spPr bwMode="auto">
            <a:xfrm>
              <a:off x="1930" y="10433"/>
              <a:ext cx="634" cy="115"/>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900" kern="10" spc="0">
                  <a:ln>
                    <a:noFill/>
                  </a:ln>
                  <a:solidFill>
                    <a:srgbClr val="FFFFFF"/>
                  </a:solidFill>
                  <a:effectLst/>
                  <a:latin typeface="Yu Gothic UI" panose="020B0500000000000000" pitchFamily="50" charset="-128"/>
                  <a:ea typeface="Yu Gothic UI" panose="020B0500000000000000" pitchFamily="50" charset="-128"/>
                </a:rPr>
                <a:t>Windows</a:t>
              </a:r>
              <a:endParaRPr lang="ja-JP" altLang="en-US" sz="900" kern="10" spc="0">
                <a:ln>
                  <a:noFill/>
                </a:ln>
                <a:solidFill>
                  <a:srgbClr val="FFFFFF"/>
                </a:solidFill>
                <a:effectLst/>
                <a:latin typeface="Yu Gothic UI" panose="020B0500000000000000" pitchFamily="50" charset="-128"/>
                <a:ea typeface="Yu Gothic UI" panose="020B0500000000000000" pitchFamily="50" charset="-128"/>
              </a:endParaRPr>
            </a:p>
          </p:txBody>
        </p:sp>
      </p:grpSp>
      <p:sp>
        <p:nvSpPr>
          <p:cNvPr id="197" name="正方形/長方形 196">
            <a:extLst>
              <a:ext uri="{FF2B5EF4-FFF2-40B4-BE49-F238E27FC236}">
                <a16:creationId xmlns:a16="http://schemas.microsoft.com/office/drawing/2014/main" id="{84A13DF6-07A0-4459-90C1-26FFFE98AD92}"/>
              </a:ext>
            </a:extLst>
          </p:cNvPr>
          <p:cNvSpPr/>
          <p:nvPr/>
        </p:nvSpPr>
        <p:spPr>
          <a:xfrm>
            <a:off x="6446540" y="8768484"/>
            <a:ext cx="818181" cy="458948"/>
          </a:xfrm>
          <a:prstGeom prst="rect">
            <a:avLst/>
          </a:prstGeom>
          <a:solidFill>
            <a:srgbClr val="270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テキスト ボックス 197">
            <a:extLst>
              <a:ext uri="{FF2B5EF4-FFF2-40B4-BE49-F238E27FC236}">
                <a16:creationId xmlns:a16="http://schemas.microsoft.com/office/drawing/2014/main" id="{3DD2237C-10A8-4202-B36C-62D88F4F1B5A}"/>
              </a:ext>
            </a:extLst>
          </p:cNvPr>
          <p:cNvSpPr txBox="1"/>
          <p:nvPr/>
        </p:nvSpPr>
        <p:spPr>
          <a:xfrm>
            <a:off x="6446540" y="8815029"/>
            <a:ext cx="818181" cy="215444"/>
          </a:xfrm>
          <a:prstGeom prst="rect">
            <a:avLst/>
          </a:prstGeom>
          <a:noFill/>
          <a:ln>
            <a:noFill/>
          </a:ln>
          <a:effectLst>
            <a:glow rad="101600">
              <a:schemeClr val="tx1">
                <a:alpha val="60000"/>
              </a:schemeClr>
            </a:glow>
          </a:effectLst>
        </p:spPr>
        <p:txBody>
          <a:bodyPr wrap="square" rtlCol="0">
            <a:spAutoFit/>
          </a:bodyPr>
          <a:lstStyle/>
          <a:p>
            <a:pPr algn="ctr"/>
            <a:r>
              <a:rPr lang="ja-JP" altLang="en-US" sz="800" b="1" dirty="0">
                <a:solidFill>
                  <a:schemeClr val="bg1"/>
                </a:solidFill>
                <a:ea typeface="游ゴシック" panose="020B0400000000000000" pitchFamily="50" charset="-128"/>
              </a:rPr>
              <a:t>安心の長期</a:t>
            </a:r>
            <a:endParaRPr lang="en-US" altLang="ja-JP" sz="800" b="1" dirty="0">
              <a:solidFill>
                <a:schemeClr val="bg1"/>
              </a:solidFill>
              <a:effectLst/>
              <a:ea typeface="游ゴシック" panose="020B0400000000000000" pitchFamily="50" charset="-128"/>
              <a:cs typeface="Segoe UI" panose="020B0502040204020203" pitchFamily="34" charset="0"/>
            </a:endParaRPr>
          </a:p>
        </p:txBody>
      </p:sp>
      <p:sp>
        <p:nvSpPr>
          <p:cNvPr id="199" name="テキスト ボックス 198">
            <a:extLst>
              <a:ext uri="{FF2B5EF4-FFF2-40B4-BE49-F238E27FC236}">
                <a16:creationId xmlns:a16="http://schemas.microsoft.com/office/drawing/2014/main" id="{4AB8BE81-3B35-4EFC-827A-4C41ABF51849}"/>
              </a:ext>
            </a:extLst>
          </p:cNvPr>
          <p:cNvSpPr txBox="1"/>
          <p:nvPr/>
        </p:nvSpPr>
        <p:spPr>
          <a:xfrm>
            <a:off x="6463994" y="8939827"/>
            <a:ext cx="818181" cy="253916"/>
          </a:xfrm>
          <a:prstGeom prst="rect">
            <a:avLst/>
          </a:prstGeom>
          <a:noFill/>
          <a:ln>
            <a:noFill/>
          </a:ln>
          <a:effectLst>
            <a:glow rad="101600">
              <a:schemeClr val="tx1">
                <a:alpha val="60000"/>
              </a:schemeClr>
            </a:glow>
          </a:effectLst>
        </p:spPr>
        <p:txBody>
          <a:bodyPr wrap="square" rtlCol="0">
            <a:spAutoFit/>
          </a:bodyPr>
          <a:lstStyle/>
          <a:p>
            <a:pPr algn="ctr"/>
            <a:r>
              <a:rPr lang="en-US" altLang="ja-JP" sz="1050" b="1" dirty="0">
                <a:solidFill>
                  <a:schemeClr val="bg1"/>
                </a:solidFill>
                <a:ea typeface="游ゴシック" panose="020B0400000000000000" pitchFamily="50" charset="-128"/>
              </a:rPr>
              <a:t>3</a:t>
            </a:r>
            <a:r>
              <a:rPr lang="ja-JP" altLang="en-US" sz="1050" b="1" dirty="0">
                <a:solidFill>
                  <a:schemeClr val="bg1"/>
                </a:solidFill>
                <a:ea typeface="游ゴシック" panose="020B0400000000000000" pitchFamily="50" charset="-128"/>
              </a:rPr>
              <a:t>年間保証</a:t>
            </a:r>
            <a:endParaRPr lang="en-US" altLang="ja-JP" sz="1050" b="1" dirty="0">
              <a:solidFill>
                <a:schemeClr val="bg1"/>
              </a:solidFill>
              <a:effectLst/>
              <a:ea typeface="游ゴシック" panose="020B0400000000000000" pitchFamily="50" charset="-128"/>
              <a:cs typeface="Segoe UI" panose="020B0502040204020203" pitchFamily="34" charset="0"/>
            </a:endParaRPr>
          </a:p>
        </p:txBody>
      </p:sp>
      <p:sp>
        <p:nvSpPr>
          <p:cNvPr id="200" name="正方形/長方形 199">
            <a:extLst>
              <a:ext uri="{FF2B5EF4-FFF2-40B4-BE49-F238E27FC236}">
                <a16:creationId xmlns:a16="http://schemas.microsoft.com/office/drawing/2014/main" id="{736DD9FA-7FAC-4BD5-9099-192734102112}"/>
              </a:ext>
            </a:extLst>
          </p:cNvPr>
          <p:cNvSpPr/>
          <p:nvPr/>
        </p:nvSpPr>
        <p:spPr>
          <a:xfrm>
            <a:off x="6475846" y="8791316"/>
            <a:ext cx="751793" cy="402718"/>
          </a:xfrm>
          <a:prstGeom prst="rect">
            <a:avLst/>
          </a:prstGeom>
          <a:noFill/>
          <a:ln w="952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1" name="図 200">
            <a:extLst>
              <a:ext uri="{FF2B5EF4-FFF2-40B4-BE49-F238E27FC236}">
                <a16:creationId xmlns:a16="http://schemas.microsoft.com/office/drawing/2014/main" id="{1A2275A4-8A4E-4D62-B2C7-614E6ED2A31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3715" y="8340890"/>
            <a:ext cx="1020566" cy="1315508"/>
          </a:xfrm>
          <a:prstGeom prst="rect">
            <a:avLst/>
          </a:prstGeom>
        </p:spPr>
      </p:pic>
      <p:pic>
        <p:nvPicPr>
          <p:cNvPr id="202" name="Picture 2">
            <a:extLst>
              <a:ext uri="{FF2B5EF4-FFF2-40B4-BE49-F238E27FC236}">
                <a16:creationId xmlns:a16="http://schemas.microsoft.com/office/drawing/2014/main" id="{6FCCBA1E-E105-4F30-A8E6-68FC03E4CD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3279" y="8763732"/>
            <a:ext cx="460800" cy="4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スクリーンショットの画面&#10;&#10;自動的に生成された説明">
            <a:extLst>
              <a:ext uri="{FF2B5EF4-FFF2-40B4-BE49-F238E27FC236}">
                <a16:creationId xmlns:a16="http://schemas.microsoft.com/office/drawing/2014/main" id="{38695872-FCBF-8380-4076-16E52FA764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38374" y="5094650"/>
            <a:ext cx="460800" cy="460800"/>
          </a:xfrm>
          <a:prstGeom prst="rect">
            <a:avLst/>
          </a:prstGeom>
        </p:spPr>
      </p:pic>
    </p:spTree>
    <p:extLst>
      <p:ext uri="{BB962C8B-B14F-4D97-AF65-F5344CB8AC3E}">
        <p14:creationId xmlns:p14="http://schemas.microsoft.com/office/powerpoint/2010/main" val="290925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正方形/長方形 124">
            <a:extLst>
              <a:ext uri="{FF2B5EF4-FFF2-40B4-BE49-F238E27FC236}">
                <a16:creationId xmlns:a16="http://schemas.microsoft.com/office/drawing/2014/main" id="{C3043ABE-8EE2-44BA-AF06-D40C9AF11335}"/>
              </a:ext>
            </a:extLst>
          </p:cNvPr>
          <p:cNvSpPr/>
          <p:nvPr/>
        </p:nvSpPr>
        <p:spPr>
          <a:xfrm>
            <a:off x="-3175" y="6442"/>
            <a:ext cx="7562850" cy="245248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9" name="図 128">
            <a:extLst>
              <a:ext uri="{FF2B5EF4-FFF2-40B4-BE49-F238E27FC236}">
                <a16:creationId xmlns:a16="http://schemas.microsoft.com/office/drawing/2014/main" id="{8E54A2D1-3C99-4A1D-995A-C5F913CBEE31}"/>
              </a:ext>
            </a:extLst>
          </p:cNvPr>
          <p:cNvPicPr>
            <a:picLocks noChangeAspect="1"/>
          </p:cNvPicPr>
          <p:nvPr/>
        </p:nvPicPr>
        <p:blipFill rotWithShape="1">
          <a:blip r:embed="rId2">
            <a:extLst>
              <a:ext uri="{28A0092B-C50C-407E-A947-70E740481C1C}">
                <a14:useLocalDpi xmlns:a14="http://schemas.microsoft.com/office/drawing/2010/main" val="0"/>
              </a:ext>
            </a:extLst>
          </a:blip>
          <a:srcRect l="35326" r="-1"/>
          <a:stretch/>
        </p:blipFill>
        <p:spPr>
          <a:xfrm>
            <a:off x="4773384" y="269"/>
            <a:ext cx="2786292" cy="2461372"/>
          </a:xfrm>
          <a:prstGeom prst="rect">
            <a:avLst/>
          </a:prstGeom>
        </p:spPr>
      </p:pic>
      <p:pic>
        <p:nvPicPr>
          <p:cNvPr id="131" name="図 130">
            <a:extLst>
              <a:ext uri="{FF2B5EF4-FFF2-40B4-BE49-F238E27FC236}">
                <a16:creationId xmlns:a16="http://schemas.microsoft.com/office/drawing/2014/main" id="{668D7884-B6B1-4B3F-A478-08BBCE4812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705" y="870893"/>
            <a:ext cx="1742901" cy="1318832"/>
          </a:xfrm>
          <a:prstGeom prst="rect">
            <a:avLst/>
          </a:prstGeom>
          <a:effectLst>
            <a:glow rad="101600">
              <a:schemeClr val="tx1">
                <a:alpha val="60000"/>
              </a:schemeClr>
            </a:glow>
          </a:effectLst>
        </p:spPr>
      </p:pic>
      <p:grpSp>
        <p:nvGrpSpPr>
          <p:cNvPr id="3" name="グループ化 2">
            <a:extLst>
              <a:ext uri="{FF2B5EF4-FFF2-40B4-BE49-F238E27FC236}">
                <a16:creationId xmlns:a16="http://schemas.microsoft.com/office/drawing/2014/main" id="{63512AD0-E38E-4E45-92EA-B29702F995AC}"/>
              </a:ext>
            </a:extLst>
          </p:cNvPr>
          <p:cNvGrpSpPr>
            <a:grpSpLocks noChangeAspect="1"/>
          </p:cNvGrpSpPr>
          <p:nvPr/>
        </p:nvGrpSpPr>
        <p:grpSpPr>
          <a:xfrm>
            <a:off x="2487397" y="10121248"/>
            <a:ext cx="2285987" cy="540000"/>
            <a:chOff x="3395028" y="9985136"/>
            <a:chExt cx="2946400" cy="696004"/>
          </a:xfrm>
        </p:grpSpPr>
        <p:sp>
          <p:nvSpPr>
            <p:cNvPr id="36" name="WordArt 177">
              <a:extLst>
                <a:ext uri="{FF2B5EF4-FFF2-40B4-BE49-F238E27FC236}">
                  <a16:creationId xmlns:a16="http://schemas.microsoft.com/office/drawing/2014/main" id="{A1DACFFD-99BF-4ADD-8E35-D6DC23D03624}"/>
                </a:ext>
              </a:extLst>
            </p:cNvPr>
            <p:cNvSpPr>
              <a:spLocks noChangeArrowheads="1" noChangeShapeType="1" noTextEdit="1"/>
            </p:cNvSpPr>
            <p:nvPr/>
          </p:nvSpPr>
          <p:spPr bwMode="auto">
            <a:xfrm>
              <a:off x="3395028" y="10028319"/>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7" name="WordArt 178">
              <a:extLst>
                <a:ext uri="{FF2B5EF4-FFF2-40B4-BE49-F238E27FC236}">
                  <a16:creationId xmlns:a16="http://schemas.microsoft.com/office/drawing/2014/main" id="{95668C77-0D4B-40C9-A6A4-32F4E48DFB45}"/>
                </a:ext>
              </a:extLst>
            </p:cNvPr>
            <p:cNvSpPr>
              <a:spLocks noChangeArrowheads="1" noChangeShapeType="1" noTextEdit="1"/>
            </p:cNvSpPr>
            <p:nvPr/>
          </p:nvSpPr>
          <p:spPr bwMode="auto">
            <a:xfrm>
              <a:off x="3395028" y="10243598"/>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dirty="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38" name="Picture 179">
              <a:extLst>
                <a:ext uri="{FF2B5EF4-FFF2-40B4-BE49-F238E27FC236}">
                  <a16:creationId xmlns:a16="http://schemas.microsoft.com/office/drawing/2014/main" id="{0CB70CE4-4380-469F-9F89-A6AE6A274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838" y="10206765"/>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WordArt 180">
              <a:extLst>
                <a:ext uri="{FF2B5EF4-FFF2-40B4-BE49-F238E27FC236}">
                  <a16:creationId xmlns:a16="http://schemas.microsoft.com/office/drawing/2014/main" id="{A1A631EA-3366-4593-A685-2358CDE3EF3F}"/>
                </a:ext>
              </a:extLst>
            </p:cNvPr>
            <p:cNvSpPr>
              <a:spLocks noChangeArrowheads="1" noChangeShapeType="1" noTextEdit="1"/>
            </p:cNvSpPr>
            <p:nvPr/>
          </p:nvSpPr>
          <p:spPr bwMode="auto">
            <a:xfrm>
              <a:off x="4282123" y="10277255"/>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40" name="Picture 181">
              <a:extLst>
                <a:ext uri="{FF2B5EF4-FFF2-40B4-BE49-F238E27FC236}">
                  <a16:creationId xmlns:a16="http://schemas.microsoft.com/office/drawing/2014/main" id="{920BAFC2-9454-4C76-B463-F46A0044623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841683" y="9985136"/>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82">
            <a:extLst>
              <a:ext uri="{FF2B5EF4-FFF2-40B4-BE49-F238E27FC236}">
                <a16:creationId xmlns:a16="http://schemas.microsoft.com/office/drawing/2014/main" id="{EB557A73-C8D1-4E30-B8E4-C7DC9A3CFA5A}"/>
              </a:ext>
            </a:extLst>
          </p:cNvPr>
          <p:cNvGrpSpPr>
            <a:grpSpLocks/>
          </p:cNvGrpSpPr>
          <p:nvPr/>
        </p:nvGrpSpPr>
        <p:grpSpPr bwMode="auto">
          <a:xfrm>
            <a:off x="423648" y="10121248"/>
            <a:ext cx="1924050" cy="370863"/>
            <a:chOff x="1415" y="3999"/>
            <a:chExt cx="8197" cy="1580"/>
          </a:xfrm>
        </p:grpSpPr>
        <p:sp>
          <p:nvSpPr>
            <p:cNvPr id="7" name="AutoShape 183">
              <a:extLst>
                <a:ext uri="{FF2B5EF4-FFF2-40B4-BE49-F238E27FC236}">
                  <a16:creationId xmlns:a16="http://schemas.microsoft.com/office/drawing/2014/main" id="{BFCFC600-C8CF-4DBF-BA08-8F9A4C3FCD1D}"/>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8" name="Group 184">
              <a:extLst>
                <a:ext uri="{FF2B5EF4-FFF2-40B4-BE49-F238E27FC236}">
                  <a16:creationId xmlns:a16="http://schemas.microsoft.com/office/drawing/2014/main" id="{82BBEA0C-9477-49F4-B005-5502443D21DA}"/>
                </a:ext>
              </a:extLst>
            </p:cNvPr>
            <p:cNvGrpSpPr>
              <a:grpSpLocks/>
            </p:cNvGrpSpPr>
            <p:nvPr/>
          </p:nvGrpSpPr>
          <p:grpSpPr bwMode="auto">
            <a:xfrm>
              <a:off x="3584" y="4007"/>
              <a:ext cx="6028" cy="1179"/>
              <a:chOff x="3528" y="3992"/>
              <a:chExt cx="6256" cy="1224"/>
            </a:xfrm>
          </p:grpSpPr>
          <p:sp>
            <p:nvSpPr>
              <p:cNvPr id="27" name="Freeform 185">
                <a:extLst>
                  <a:ext uri="{FF2B5EF4-FFF2-40B4-BE49-F238E27FC236}">
                    <a16:creationId xmlns:a16="http://schemas.microsoft.com/office/drawing/2014/main" id="{19E23AF9-DC20-4309-A4AD-4CFDA21DE3F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86">
                <a:extLst>
                  <a:ext uri="{FF2B5EF4-FFF2-40B4-BE49-F238E27FC236}">
                    <a16:creationId xmlns:a16="http://schemas.microsoft.com/office/drawing/2014/main" id="{EB58B6E1-460F-43BB-B859-AB3E1453CA10}"/>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7">
                <a:extLst>
                  <a:ext uri="{FF2B5EF4-FFF2-40B4-BE49-F238E27FC236}">
                    <a16:creationId xmlns:a16="http://schemas.microsoft.com/office/drawing/2014/main" id="{53304A9D-BA2E-4B4A-A16E-76CBCE6C27C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8">
                <a:extLst>
                  <a:ext uri="{FF2B5EF4-FFF2-40B4-BE49-F238E27FC236}">
                    <a16:creationId xmlns:a16="http://schemas.microsoft.com/office/drawing/2014/main" id="{3BC686A2-A4A1-49A4-B594-3EFA47381943}"/>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9">
                <a:extLst>
                  <a:ext uri="{FF2B5EF4-FFF2-40B4-BE49-F238E27FC236}">
                    <a16:creationId xmlns:a16="http://schemas.microsoft.com/office/drawing/2014/main" id="{8410298E-9798-4FBC-B2FD-ECB33531C3B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190">
                <a:extLst>
                  <a:ext uri="{FF2B5EF4-FFF2-40B4-BE49-F238E27FC236}">
                    <a16:creationId xmlns:a16="http://schemas.microsoft.com/office/drawing/2014/main" id="{1A14E92B-A6CB-4570-B0BA-B13257CDA16E}"/>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1">
                <a:extLst>
                  <a:ext uri="{FF2B5EF4-FFF2-40B4-BE49-F238E27FC236}">
                    <a16:creationId xmlns:a16="http://schemas.microsoft.com/office/drawing/2014/main" id="{DC30FDD0-8014-4E96-81AB-E04A67132142}"/>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2">
                <a:extLst>
                  <a:ext uri="{FF2B5EF4-FFF2-40B4-BE49-F238E27FC236}">
                    <a16:creationId xmlns:a16="http://schemas.microsoft.com/office/drawing/2014/main" id="{DF6E0E45-0FA3-444C-855D-D5B8BCFEB8C2}"/>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193">
                <a:extLst>
                  <a:ext uri="{FF2B5EF4-FFF2-40B4-BE49-F238E27FC236}">
                    <a16:creationId xmlns:a16="http://schemas.microsoft.com/office/drawing/2014/main" id="{F2568535-B424-45D4-B88D-38BAD1A246C9}"/>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 name="Group 194">
              <a:extLst>
                <a:ext uri="{FF2B5EF4-FFF2-40B4-BE49-F238E27FC236}">
                  <a16:creationId xmlns:a16="http://schemas.microsoft.com/office/drawing/2014/main" id="{798E7801-E1E3-4912-9E5C-6A318BE18E5B}"/>
                </a:ext>
              </a:extLst>
            </p:cNvPr>
            <p:cNvGrpSpPr>
              <a:grpSpLocks/>
            </p:cNvGrpSpPr>
            <p:nvPr/>
          </p:nvGrpSpPr>
          <p:grpSpPr bwMode="auto">
            <a:xfrm>
              <a:off x="3553" y="5390"/>
              <a:ext cx="5996" cy="189"/>
              <a:chOff x="3553" y="5390"/>
              <a:chExt cx="5996" cy="189"/>
            </a:xfrm>
          </p:grpSpPr>
          <p:sp>
            <p:nvSpPr>
              <p:cNvPr id="12" name="Rectangle 195">
                <a:extLst>
                  <a:ext uri="{FF2B5EF4-FFF2-40B4-BE49-F238E27FC236}">
                    <a16:creationId xmlns:a16="http://schemas.microsoft.com/office/drawing/2014/main" id="{37742792-2F48-462D-AA36-8A58F8920771}"/>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3" name="Rectangle 196">
                <a:extLst>
                  <a:ext uri="{FF2B5EF4-FFF2-40B4-BE49-F238E27FC236}">
                    <a16:creationId xmlns:a16="http://schemas.microsoft.com/office/drawing/2014/main" id="{7EF065DC-D7E9-4596-BD09-A1F1D74A512A}"/>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4" name="Group 197">
                <a:extLst>
                  <a:ext uri="{FF2B5EF4-FFF2-40B4-BE49-F238E27FC236}">
                    <a16:creationId xmlns:a16="http://schemas.microsoft.com/office/drawing/2014/main" id="{5335B5B4-2F99-4B54-BC15-66A2E36BB54E}"/>
                  </a:ext>
                </a:extLst>
              </p:cNvPr>
              <p:cNvGrpSpPr>
                <a:grpSpLocks/>
              </p:cNvGrpSpPr>
              <p:nvPr/>
            </p:nvGrpSpPr>
            <p:grpSpPr bwMode="auto">
              <a:xfrm>
                <a:off x="5295" y="5390"/>
                <a:ext cx="2541" cy="189"/>
                <a:chOff x="5295" y="10251"/>
                <a:chExt cx="2541" cy="189"/>
              </a:xfrm>
            </p:grpSpPr>
            <p:sp>
              <p:nvSpPr>
                <p:cNvPr id="15" name="WordArt 198">
                  <a:extLst>
                    <a:ext uri="{FF2B5EF4-FFF2-40B4-BE49-F238E27FC236}">
                      <a16:creationId xmlns:a16="http://schemas.microsoft.com/office/drawing/2014/main" id="{CBCF949A-33C6-4B38-B61B-2374A267196A}"/>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6" name="WordArt 199">
                  <a:extLst>
                    <a:ext uri="{FF2B5EF4-FFF2-40B4-BE49-F238E27FC236}">
                      <a16:creationId xmlns:a16="http://schemas.microsoft.com/office/drawing/2014/main" id="{B67220A8-2316-4082-B9D3-DFBE212ED39A}"/>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7" name="WordArt 200">
                  <a:extLst>
                    <a:ext uri="{FF2B5EF4-FFF2-40B4-BE49-F238E27FC236}">
                      <a16:creationId xmlns:a16="http://schemas.microsoft.com/office/drawing/2014/main" id="{80CB0816-B9C9-4A02-A3C7-6B30B8B412CD}"/>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8" name="WordArt 201">
                  <a:extLst>
                    <a:ext uri="{FF2B5EF4-FFF2-40B4-BE49-F238E27FC236}">
                      <a16:creationId xmlns:a16="http://schemas.microsoft.com/office/drawing/2014/main" id="{4E5D5534-B107-4B28-AD88-8E53D8F06365}"/>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19" name="WordArt 202">
                  <a:extLst>
                    <a:ext uri="{FF2B5EF4-FFF2-40B4-BE49-F238E27FC236}">
                      <a16:creationId xmlns:a16="http://schemas.microsoft.com/office/drawing/2014/main" id="{3ED1A094-DF4F-483B-8C2B-8C52EBB6CDE7}"/>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0" name="WordArt 203">
                  <a:extLst>
                    <a:ext uri="{FF2B5EF4-FFF2-40B4-BE49-F238E27FC236}">
                      <a16:creationId xmlns:a16="http://schemas.microsoft.com/office/drawing/2014/main" id="{8487C0C4-4F62-4986-963B-E45B9984B242}"/>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1" name="WordArt 204">
                  <a:extLst>
                    <a:ext uri="{FF2B5EF4-FFF2-40B4-BE49-F238E27FC236}">
                      <a16:creationId xmlns:a16="http://schemas.microsoft.com/office/drawing/2014/main" id="{5B9AB99A-C956-4EDE-89A8-090E60A250EB}"/>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2" name="WordArt 205">
                  <a:extLst>
                    <a:ext uri="{FF2B5EF4-FFF2-40B4-BE49-F238E27FC236}">
                      <a16:creationId xmlns:a16="http://schemas.microsoft.com/office/drawing/2014/main" id="{C644B13C-E034-497C-B818-536CA010D64F}"/>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3" name="WordArt 206">
                  <a:extLst>
                    <a:ext uri="{FF2B5EF4-FFF2-40B4-BE49-F238E27FC236}">
                      <a16:creationId xmlns:a16="http://schemas.microsoft.com/office/drawing/2014/main" id="{E0118080-21D4-4FFC-8504-3F83803384A2}"/>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4" name="WordArt 207">
                  <a:extLst>
                    <a:ext uri="{FF2B5EF4-FFF2-40B4-BE49-F238E27FC236}">
                      <a16:creationId xmlns:a16="http://schemas.microsoft.com/office/drawing/2014/main" id="{7AC42FFE-D8C0-404C-8041-C072EC5DAD7C}"/>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5" name="WordArt 208">
                  <a:extLst>
                    <a:ext uri="{FF2B5EF4-FFF2-40B4-BE49-F238E27FC236}">
                      <a16:creationId xmlns:a16="http://schemas.microsoft.com/office/drawing/2014/main" id="{EAE7E66E-4232-4930-9A13-D8BED9FEA01F}"/>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6" name="WordArt 209">
                  <a:extLst>
                    <a:ext uri="{FF2B5EF4-FFF2-40B4-BE49-F238E27FC236}">
                      <a16:creationId xmlns:a16="http://schemas.microsoft.com/office/drawing/2014/main" id="{6949DBFB-75BA-4F8D-9C55-DD6ED9B7CC64}"/>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0" name="Freeform 210">
              <a:extLst>
                <a:ext uri="{FF2B5EF4-FFF2-40B4-BE49-F238E27FC236}">
                  <a16:creationId xmlns:a16="http://schemas.microsoft.com/office/drawing/2014/main" id="{A6DBDC36-8BD7-4C3F-90EF-E211A7B0B622}"/>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211">
              <a:extLst>
                <a:ext uri="{FF2B5EF4-FFF2-40B4-BE49-F238E27FC236}">
                  <a16:creationId xmlns:a16="http://schemas.microsoft.com/office/drawing/2014/main" id="{008E4A0D-692E-4192-AC5D-A70088B7610F}"/>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5" name="直線コネクタ 4">
            <a:extLst>
              <a:ext uri="{FF2B5EF4-FFF2-40B4-BE49-F238E27FC236}">
                <a16:creationId xmlns:a16="http://schemas.microsoft.com/office/drawing/2014/main" id="{1B52405F-1966-457E-B24C-38F5F62D2D42}"/>
              </a:ext>
            </a:extLst>
          </p:cNvPr>
          <p:cNvCxnSpPr/>
          <p:nvPr/>
        </p:nvCxnSpPr>
        <p:spPr>
          <a:xfrm>
            <a:off x="319816" y="9938817"/>
            <a:ext cx="69200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C51F844D-79AF-4808-B278-3E77A022EE8C}"/>
              </a:ext>
            </a:extLst>
          </p:cNvPr>
          <p:cNvSpPr txBox="1"/>
          <p:nvPr/>
        </p:nvSpPr>
        <p:spPr>
          <a:xfrm>
            <a:off x="4748125" y="10117058"/>
            <a:ext cx="2500270" cy="461665"/>
          </a:xfrm>
          <a:prstGeom prst="rect">
            <a:avLst/>
          </a:prstGeom>
          <a:noFill/>
          <a:ln>
            <a:noFill/>
          </a:ln>
        </p:spPr>
        <p:txBody>
          <a:bodyPr wrap="square" rtlCol="0">
            <a:spAutoFit/>
          </a:bodyPr>
          <a:lstStyle/>
          <a:p>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お問い合わせ先</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アプライド株式会社　広域システム営業部　　</a:t>
            </a:r>
          </a:p>
          <a:p>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Mail</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err="1">
                <a:latin typeface="游ゴシック" panose="020B0400000000000000" pitchFamily="50" charset="-128"/>
                <a:ea typeface="游ゴシック" panose="020B0400000000000000" pitchFamily="50" charset="-128"/>
                <a:cs typeface="Segoe UI" panose="020B0502040204020203" pitchFamily="34" charset="0"/>
              </a:rPr>
              <a:t>hpc</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-pro</a:t>
            </a:r>
            <a:r>
              <a:rPr lang="ja-JP" altLang="en-US" sz="8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800" b="1" dirty="0">
                <a:latin typeface="游ゴシック" panose="020B0400000000000000" pitchFamily="50" charset="-128"/>
                <a:ea typeface="游ゴシック" panose="020B0400000000000000" pitchFamily="50" charset="-128"/>
                <a:cs typeface="Segoe UI" panose="020B0502040204020203" pitchFamily="34" charset="0"/>
              </a:rPr>
              <a:t>applied-net.co.jp</a:t>
            </a:r>
          </a:p>
        </p:txBody>
      </p:sp>
      <p:sp>
        <p:nvSpPr>
          <p:cNvPr id="126" name="平行四辺形 125">
            <a:extLst>
              <a:ext uri="{FF2B5EF4-FFF2-40B4-BE49-F238E27FC236}">
                <a16:creationId xmlns:a16="http://schemas.microsoft.com/office/drawing/2014/main" id="{FCC8277D-D93E-4845-83EB-68C209D08D96}"/>
              </a:ext>
            </a:extLst>
          </p:cNvPr>
          <p:cNvSpPr/>
          <p:nvPr/>
        </p:nvSpPr>
        <p:spPr>
          <a:xfrm>
            <a:off x="3621287" y="-2241"/>
            <a:ext cx="2379111" cy="2463882"/>
          </a:xfrm>
          <a:prstGeom prst="parallelogram">
            <a:avLst>
              <a:gd name="adj" fmla="val 49922"/>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平行四辺形 126">
            <a:extLst>
              <a:ext uri="{FF2B5EF4-FFF2-40B4-BE49-F238E27FC236}">
                <a16:creationId xmlns:a16="http://schemas.microsoft.com/office/drawing/2014/main" id="{5B708636-84C8-4AD0-91EE-10F0B051B127}"/>
              </a:ext>
            </a:extLst>
          </p:cNvPr>
          <p:cNvSpPr/>
          <p:nvPr/>
        </p:nvSpPr>
        <p:spPr>
          <a:xfrm flipH="1">
            <a:off x="3626925" y="-3084"/>
            <a:ext cx="2379111" cy="2455200"/>
          </a:xfrm>
          <a:prstGeom prst="parallelogram">
            <a:avLst>
              <a:gd name="adj" fmla="val 49922"/>
            </a:avLst>
          </a:prstGeom>
          <a:gradFill>
            <a:gsLst>
              <a:gs pos="0">
                <a:schemeClr val="accent5">
                  <a:lumMod val="20000"/>
                  <a:lumOff val="80000"/>
                </a:schemeClr>
              </a:gs>
              <a:gs pos="67000">
                <a:schemeClr val="accent5">
                  <a:lumMod val="75000"/>
                  <a:alpha val="85000"/>
                </a:schemeClr>
              </a:gs>
              <a:gs pos="34000">
                <a:schemeClr val="accent5">
                  <a:lumMod val="40000"/>
                  <a:lumOff val="60000"/>
                  <a:alpha val="70000"/>
                </a:schemeClr>
              </a:gs>
              <a:gs pos="100000">
                <a:srgbClr val="1414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テキスト ボックス 131">
            <a:extLst>
              <a:ext uri="{FF2B5EF4-FFF2-40B4-BE49-F238E27FC236}">
                <a16:creationId xmlns:a16="http://schemas.microsoft.com/office/drawing/2014/main" id="{4E2599FB-2624-43EE-AC4D-ED579324A313}"/>
              </a:ext>
            </a:extLst>
          </p:cNvPr>
          <p:cNvSpPr txBox="1"/>
          <p:nvPr/>
        </p:nvSpPr>
        <p:spPr>
          <a:xfrm>
            <a:off x="491563" y="754039"/>
            <a:ext cx="3213008" cy="769441"/>
          </a:xfrm>
          <a:prstGeom prst="rect">
            <a:avLst/>
          </a:prstGeom>
          <a:noFill/>
          <a:ln>
            <a:noFill/>
          </a:ln>
        </p:spPr>
        <p:txBody>
          <a:bodyPr wrap="square" rtlCol="0">
            <a:spAutoFit/>
          </a:bodyPr>
          <a:lstStyle/>
          <a:p>
            <a:pPr algn="ctr"/>
            <a:r>
              <a:rPr kumimoji="1" lang="en-US" altLang="ja-JP" sz="4400" b="1" dirty="0">
                <a:effectLst/>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4400" b="1" dirty="0">
                <a:effectLst/>
                <a:latin typeface="游ゴシック" panose="020B0400000000000000" pitchFamily="50" charset="-128"/>
                <a:ea typeface="游ゴシック" panose="020B0400000000000000" pitchFamily="50" charset="-128"/>
                <a:cs typeface="Segoe UI" panose="020B0502040204020203" pitchFamily="34" charset="0"/>
              </a:rPr>
              <a:t>サーバー</a:t>
            </a:r>
            <a:endParaRPr lang="en-US" altLang="ja-JP" sz="44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1026" name="Picture 2">
            <a:extLst>
              <a:ext uri="{FF2B5EF4-FFF2-40B4-BE49-F238E27FC236}">
                <a16:creationId xmlns:a16="http://schemas.microsoft.com/office/drawing/2014/main" id="{B4F5693F-787E-49D0-B5E1-5DE815C9E8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555" y="1544687"/>
            <a:ext cx="542808" cy="54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テキスト ボックス 133">
            <a:extLst>
              <a:ext uri="{FF2B5EF4-FFF2-40B4-BE49-F238E27FC236}">
                <a16:creationId xmlns:a16="http://schemas.microsoft.com/office/drawing/2014/main" id="{79A38F3A-A18C-4E33-BB55-8ADC77C45CB3}"/>
              </a:ext>
            </a:extLst>
          </p:cNvPr>
          <p:cNvSpPr txBox="1"/>
          <p:nvPr/>
        </p:nvSpPr>
        <p:spPr>
          <a:xfrm>
            <a:off x="470146" y="582920"/>
            <a:ext cx="3213008" cy="276999"/>
          </a:xfrm>
          <a:prstGeom prst="rect">
            <a:avLst/>
          </a:prstGeom>
          <a:noFill/>
          <a:ln>
            <a:noFill/>
          </a:ln>
        </p:spPr>
        <p:txBody>
          <a:bodyPr wrap="square" rtlCol="0">
            <a:spAutoFit/>
          </a:bodyPr>
          <a:lstStyle/>
          <a:p>
            <a:pPr algn="ctr"/>
            <a:r>
              <a:rPr kumimoji="1"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オンプレミスの</a:t>
            </a:r>
            <a:r>
              <a:rPr kumimoji="1"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ソフト活用にお勧め</a:t>
            </a:r>
            <a:endPar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135" name="直線コネクタ 134">
            <a:extLst>
              <a:ext uri="{FF2B5EF4-FFF2-40B4-BE49-F238E27FC236}">
                <a16:creationId xmlns:a16="http://schemas.microsoft.com/office/drawing/2014/main" id="{0965BA51-DED9-4EEA-A0F1-A45BB689F8C1}"/>
              </a:ext>
            </a:extLst>
          </p:cNvPr>
          <p:cNvCxnSpPr/>
          <p:nvPr/>
        </p:nvCxnSpPr>
        <p:spPr>
          <a:xfrm>
            <a:off x="648655" y="1394694"/>
            <a:ext cx="28780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テキスト ボックス 136">
            <a:extLst>
              <a:ext uri="{FF2B5EF4-FFF2-40B4-BE49-F238E27FC236}">
                <a16:creationId xmlns:a16="http://schemas.microsoft.com/office/drawing/2014/main" id="{2C2C0801-C013-49FD-98B2-9DD9397E5BBE}"/>
              </a:ext>
            </a:extLst>
          </p:cNvPr>
          <p:cNvSpPr txBox="1"/>
          <p:nvPr/>
        </p:nvSpPr>
        <p:spPr>
          <a:xfrm>
            <a:off x="835690" y="1604461"/>
            <a:ext cx="2943568" cy="461665"/>
          </a:xfrm>
          <a:prstGeom prst="rect">
            <a:avLst/>
          </a:prstGeom>
          <a:noFill/>
          <a:ln>
            <a:noFill/>
          </a:ln>
        </p:spPr>
        <p:txBody>
          <a:bodyPr wrap="square" rtlCol="0">
            <a:spAutoFit/>
          </a:bodyPr>
          <a:lstStyle/>
          <a:p>
            <a:pPr algn="ctr"/>
            <a:r>
              <a:rPr kumimoji="1"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プロフェッショナル向け</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Xeon-W</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と</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を搭載したミドルスペックモデル</a:t>
            </a:r>
            <a:endParaRPr lang="en-US" altLang="ja-JP" sz="120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79" name="四角形: 角を丸くする 178">
            <a:extLst>
              <a:ext uri="{FF2B5EF4-FFF2-40B4-BE49-F238E27FC236}">
                <a16:creationId xmlns:a16="http://schemas.microsoft.com/office/drawing/2014/main" id="{3D37EEB4-33AF-47C0-80C0-22BD1927C0AC}"/>
              </a:ext>
            </a:extLst>
          </p:cNvPr>
          <p:cNvSpPr/>
          <p:nvPr/>
        </p:nvSpPr>
        <p:spPr>
          <a:xfrm>
            <a:off x="491563" y="3131711"/>
            <a:ext cx="6569583" cy="208013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3" name="図 212">
            <a:extLst>
              <a:ext uri="{FF2B5EF4-FFF2-40B4-BE49-F238E27FC236}">
                <a16:creationId xmlns:a16="http://schemas.microsoft.com/office/drawing/2014/main" id="{2AFEEE85-E28C-49C0-A8EE-A5E34EEEB8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9272" y="3345196"/>
            <a:ext cx="1338425" cy="1725228"/>
          </a:xfrm>
          <a:prstGeom prst="rect">
            <a:avLst/>
          </a:prstGeom>
        </p:spPr>
      </p:pic>
      <p:pic>
        <p:nvPicPr>
          <p:cNvPr id="6" name="図 5">
            <a:extLst>
              <a:ext uri="{FF2B5EF4-FFF2-40B4-BE49-F238E27FC236}">
                <a16:creationId xmlns:a16="http://schemas.microsoft.com/office/drawing/2014/main" id="{90F3E759-30C5-47FC-ACC1-E15E685BB5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021" y="3475030"/>
            <a:ext cx="1268199" cy="1581378"/>
          </a:xfrm>
          <a:prstGeom prst="rect">
            <a:avLst/>
          </a:prstGeom>
        </p:spPr>
      </p:pic>
      <p:sp>
        <p:nvSpPr>
          <p:cNvPr id="214" name="四角形: 角を丸くする 213">
            <a:extLst>
              <a:ext uri="{FF2B5EF4-FFF2-40B4-BE49-F238E27FC236}">
                <a16:creationId xmlns:a16="http://schemas.microsoft.com/office/drawing/2014/main" id="{3FFBEE61-35D5-4F26-9084-5EB73C3EFF08}"/>
              </a:ext>
            </a:extLst>
          </p:cNvPr>
          <p:cNvSpPr/>
          <p:nvPr/>
        </p:nvSpPr>
        <p:spPr>
          <a:xfrm>
            <a:off x="491563" y="5390086"/>
            <a:ext cx="6569583" cy="208013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5" name="四角形: 角を丸くする 214">
            <a:extLst>
              <a:ext uri="{FF2B5EF4-FFF2-40B4-BE49-F238E27FC236}">
                <a16:creationId xmlns:a16="http://schemas.microsoft.com/office/drawing/2014/main" id="{875DF93E-F6A7-4025-8F9C-259D06D50801}"/>
              </a:ext>
            </a:extLst>
          </p:cNvPr>
          <p:cNvSpPr/>
          <p:nvPr/>
        </p:nvSpPr>
        <p:spPr>
          <a:xfrm>
            <a:off x="491563" y="7647412"/>
            <a:ext cx="6569583" cy="2080135"/>
          </a:xfrm>
          <a:prstGeom prst="roundRect">
            <a:avLst>
              <a:gd name="adj" fmla="val 5007"/>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6" name="テキスト ボックス 215">
            <a:extLst>
              <a:ext uri="{FF2B5EF4-FFF2-40B4-BE49-F238E27FC236}">
                <a16:creationId xmlns:a16="http://schemas.microsoft.com/office/drawing/2014/main" id="{2CC10C42-9177-4242-BC71-01D89A885CFA}"/>
              </a:ext>
            </a:extLst>
          </p:cNvPr>
          <p:cNvSpPr txBox="1"/>
          <p:nvPr/>
        </p:nvSpPr>
        <p:spPr>
          <a:xfrm>
            <a:off x="3137457" y="3286949"/>
            <a:ext cx="3878174" cy="461665"/>
          </a:xfrm>
          <a:prstGeom prst="rect">
            <a:avLst/>
          </a:prstGeom>
          <a:noFill/>
          <a:ln>
            <a:noFill/>
          </a:ln>
        </p:spPr>
        <p:txBody>
          <a:bodyPr wrap="square" rtlCol="0">
            <a:spAutoFit/>
          </a:bodyPr>
          <a:lstStyle/>
          <a:p>
            <a:pPr algn="ct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長時間の安定動作を可能にする</a:t>
            </a:r>
            <a:endParaRPr lang="en-US" altLang="ja-JP" sz="1200" b="1" dirty="0">
              <a:latin typeface="游ゴシック" panose="020B0400000000000000" pitchFamily="50" charset="-128"/>
              <a:ea typeface="游ゴシック" panose="020B0400000000000000" pitchFamily="50" charset="-128"/>
              <a:cs typeface="Segoe UI" panose="020B0502040204020203" pitchFamily="34" charset="0"/>
            </a:endParaRPr>
          </a:p>
          <a:p>
            <a:pPr algn="ct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高耐久・産業向けの</a:t>
            </a:r>
            <a:r>
              <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PC</a:t>
            </a:r>
            <a:r>
              <a:rPr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パーツを採用</a:t>
            </a:r>
            <a:endPar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217" name="直線コネクタ 216">
            <a:extLst>
              <a:ext uri="{FF2B5EF4-FFF2-40B4-BE49-F238E27FC236}">
                <a16:creationId xmlns:a16="http://schemas.microsoft.com/office/drawing/2014/main" id="{DD3D389D-956F-4E1B-836D-E593097E938E}"/>
              </a:ext>
            </a:extLst>
          </p:cNvPr>
          <p:cNvCxnSpPr>
            <a:cxnSpLocks/>
          </p:cNvCxnSpPr>
          <p:nvPr/>
        </p:nvCxnSpPr>
        <p:spPr>
          <a:xfrm>
            <a:off x="3221138" y="3748614"/>
            <a:ext cx="36886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テキスト ボックス 217">
            <a:extLst>
              <a:ext uri="{FF2B5EF4-FFF2-40B4-BE49-F238E27FC236}">
                <a16:creationId xmlns:a16="http://schemas.microsoft.com/office/drawing/2014/main" id="{78706C7B-4793-4C7C-A562-391835A5F034}"/>
              </a:ext>
            </a:extLst>
          </p:cNvPr>
          <p:cNvSpPr txBox="1"/>
          <p:nvPr/>
        </p:nvSpPr>
        <p:spPr>
          <a:xfrm>
            <a:off x="3137457" y="3855450"/>
            <a:ext cx="3772374" cy="1277273"/>
          </a:xfrm>
          <a:prstGeom prst="rect">
            <a:avLst/>
          </a:prstGeom>
          <a:noFill/>
          <a:ln>
            <a:noFill/>
          </a:ln>
        </p:spPr>
        <p:txBody>
          <a:bodyPr wrap="square" rtlCol="0">
            <a:spAutoFit/>
          </a:bodyPr>
          <a:lstStyle/>
          <a:p>
            <a:r>
              <a:rPr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通常のパソコンに採用される</a:t>
            </a:r>
            <a:r>
              <a:rPr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PC</a:t>
            </a:r>
            <a:r>
              <a:rPr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パーツは</a:t>
            </a:r>
            <a:r>
              <a:rPr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24</a:t>
            </a:r>
            <a:r>
              <a:rPr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時間以上の連続動作や、複数人に同時操作を前提として作られていないため、高負荷な利用には耐えることができません。</a:t>
            </a:r>
            <a:endParaRPr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100" dirty="0">
                <a:latin typeface="游ゴシック" panose="020B0400000000000000" pitchFamily="50" charset="-128"/>
                <a:ea typeface="游ゴシック" panose="020B0400000000000000" pitchFamily="50" charset="-128"/>
                <a:cs typeface="Segoe UI" panose="020B0502040204020203" pitchFamily="34" charset="0"/>
              </a:rPr>
              <a:t>アプライドの</a:t>
            </a:r>
            <a:r>
              <a:rPr lang="en-US" altLang="ja-JP" sz="1100" dirty="0">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1100" dirty="0">
                <a:latin typeface="游ゴシック" panose="020B0400000000000000" pitchFamily="50" charset="-128"/>
                <a:ea typeface="游ゴシック" panose="020B0400000000000000" pitchFamily="50" charset="-128"/>
                <a:cs typeface="Segoe UI" panose="020B0502040204020203" pitchFamily="34" charset="0"/>
              </a:rPr>
              <a:t>サーバーであれば、マザーボードからメモリ・電源、ストレージに至るまで出来る限り高耐久なパーツを採用しているため、非常に安定した動作を長く提供することが可能です。</a:t>
            </a:r>
            <a:endParaRPr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97" name="Freeform 33">
            <a:extLst>
              <a:ext uri="{FF2B5EF4-FFF2-40B4-BE49-F238E27FC236}">
                <a16:creationId xmlns:a16="http://schemas.microsoft.com/office/drawing/2014/main" id="{ED91AA04-957E-42CC-83F8-A4365F1AB308}"/>
              </a:ext>
            </a:extLst>
          </p:cNvPr>
          <p:cNvSpPr>
            <a:spLocks/>
          </p:cNvSpPr>
          <p:nvPr/>
        </p:nvSpPr>
        <p:spPr bwMode="auto">
          <a:xfrm rot="2023378">
            <a:off x="5249827" y="5526705"/>
            <a:ext cx="674625" cy="514147"/>
          </a:xfrm>
          <a:custGeom>
            <a:avLst/>
            <a:gdLst>
              <a:gd name="T0" fmla="*/ 116 w 1090"/>
              <a:gd name="T1" fmla="*/ 828 h 828"/>
              <a:gd name="T2" fmla="*/ 690 w 1090"/>
              <a:gd name="T3" fmla="*/ 135 h 828"/>
              <a:gd name="T4" fmla="*/ 690 w 1090"/>
              <a:gd name="T5" fmla="*/ 0 h 828"/>
              <a:gd name="T6" fmla="*/ 1090 w 1090"/>
              <a:gd name="T7" fmla="*/ 285 h 828"/>
              <a:gd name="T8" fmla="*/ 682 w 1090"/>
              <a:gd name="T9" fmla="*/ 574 h 828"/>
              <a:gd name="T10" fmla="*/ 682 w 1090"/>
              <a:gd name="T11" fmla="*/ 432 h 828"/>
              <a:gd name="T12" fmla="*/ 116 w 1090"/>
              <a:gd name="T13" fmla="*/ 828 h 828"/>
            </a:gdLst>
            <a:ahLst/>
            <a:cxnLst>
              <a:cxn ang="0">
                <a:pos x="T0" y="T1"/>
              </a:cxn>
              <a:cxn ang="0">
                <a:pos x="T2" y="T3"/>
              </a:cxn>
              <a:cxn ang="0">
                <a:pos x="T4" y="T5"/>
              </a:cxn>
              <a:cxn ang="0">
                <a:pos x="T6" y="T7"/>
              </a:cxn>
              <a:cxn ang="0">
                <a:pos x="T8" y="T9"/>
              </a:cxn>
              <a:cxn ang="0">
                <a:pos x="T10" y="T11"/>
              </a:cxn>
              <a:cxn ang="0">
                <a:pos x="T12" y="T13"/>
              </a:cxn>
            </a:cxnLst>
            <a:rect l="0" t="0" r="r" b="b"/>
            <a:pathLst>
              <a:path w="1090" h="828">
                <a:moveTo>
                  <a:pt x="116" y="828"/>
                </a:moveTo>
                <a:cubicBezTo>
                  <a:pt x="116" y="828"/>
                  <a:pt x="0" y="201"/>
                  <a:pt x="690" y="135"/>
                </a:cubicBezTo>
                <a:cubicBezTo>
                  <a:pt x="690" y="67"/>
                  <a:pt x="690" y="0"/>
                  <a:pt x="690" y="0"/>
                </a:cubicBezTo>
                <a:lnTo>
                  <a:pt x="1090" y="285"/>
                </a:lnTo>
                <a:lnTo>
                  <a:pt x="682" y="574"/>
                </a:lnTo>
                <a:cubicBezTo>
                  <a:pt x="682" y="574"/>
                  <a:pt x="682" y="503"/>
                  <a:pt x="682" y="432"/>
                </a:cubicBezTo>
                <a:cubicBezTo>
                  <a:pt x="212" y="401"/>
                  <a:pt x="116" y="828"/>
                  <a:pt x="116" y="828"/>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98" name="Freeform 34">
            <a:extLst>
              <a:ext uri="{FF2B5EF4-FFF2-40B4-BE49-F238E27FC236}">
                <a16:creationId xmlns:a16="http://schemas.microsoft.com/office/drawing/2014/main" id="{4B060C33-80FB-4A26-80A5-107292798385}"/>
              </a:ext>
            </a:extLst>
          </p:cNvPr>
          <p:cNvSpPr>
            <a:spLocks/>
          </p:cNvSpPr>
          <p:nvPr/>
        </p:nvSpPr>
        <p:spPr bwMode="auto">
          <a:xfrm rot="2023378" flipH="1" flipV="1">
            <a:off x="5186582" y="6899297"/>
            <a:ext cx="674625" cy="514147"/>
          </a:xfrm>
          <a:custGeom>
            <a:avLst/>
            <a:gdLst>
              <a:gd name="T0" fmla="*/ 116 w 1090"/>
              <a:gd name="T1" fmla="*/ 828 h 828"/>
              <a:gd name="T2" fmla="*/ 690 w 1090"/>
              <a:gd name="T3" fmla="*/ 135 h 828"/>
              <a:gd name="T4" fmla="*/ 690 w 1090"/>
              <a:gd name="T5" fmla="*/ 0 h 828"/>
              <a:gd name="T6" fmla="*/ 1090 w 1090"/>
              <a:gd name="T7" fmla="*/ 285 h 828"/>
              <a:gd name="T8" fmla="*/ 682 w 1090"/>
              <a:gd name="T9" fmla="*/ 574 h 828"/>
              <a:gd name="T10" fmla="*/ 682 w 1090"/>
              <a:gd name="T11" fmla="*/ 432 h 828"/>
              <a:gd name="T12" fmla="*/ 116 w 1090"/>
              <a:gd name="T13" fmla="*/ 828 h 828"/>
            </a:gdLst>
            <a:ahLst/>
            <a:cxnLst>
              <a:cxn ang="0">
                <a:pos x="T0" y="T1"/>
              </a:cxn>
              <a:cxn ang="0">
                <a:pos x="T2" y="T3"/>
              </a:cxn>
              <a:cxn ang="0">
                <a:pos x="T4" y="T5"/>
              </a:cxn>
              <a:cxn ang="0">
                <a:pos x="T6" y="T7"/>
              </a:cxn>
              <a:cxn ang="0">
                <a:pos x="T8" y="T9"/>
              </a:cxn>
              <a:cxn ang="0">
                <a:pos x="T10" y="T11"/>
              </a:cxn>
              <a:cxn ang="0">
                <a:pos x="T12" y="T13"/>
              </a:cxn>
            </a:cxnLst>
            <a:rect l="0" t="0" r="r" b="b"/>
            <a:pathLst>
              <a:path w="1090" h="828">
                <a:moveTo>
                  <a:pt x="116" y="828"/>
                </a:moveTo>
                <a:cubicBezTo>
                  <a:pt x="116" y="828"/>
                  <a:pt x="0" y="201"/>
                  <a:pt x="690" y="135"/>
                </a:cubicBezTo>
                <a:cubicBezTo>
                  <a:pt x="690" y="67"/>
                  <a:pt x="690" y="0"/>
                  <a:pt x="690" y="0"/>
                </a:cubicBezTo>
                <a:lnTo>
                  <a:pt x="1090" y="285"/>
                </a:lnTo>
                <a:lnTo>
                  <a:pt x="682" y="574"/>
                </a:lnTo>
                <a:cubicBezTo>
                  <a:pt x="682" y="574"/>
                  <a:pt x="682" y="503"/>
                  <a:pt x="682" y="432"/>
                </a:cubicBezTo>
                <a:cubicBezTo>
                  <a:pt x="212" y="401"/>
                  <a:pt x="116" y="828"/>
                  <a:pt x="116" y="828"/>
                </a:cubicBez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82" name="グループ化 81">
            <a:extLst>
              <a:ext uri="{FF2B5EF4-FFF2-40B4-BE49-F238E27FC236}">
                <a16:creationId xmlns:a16="http://schemas.microsoft.com/office/drawing/2014/main" id="{4B333A32-B34E-4A29-A547-3787A78DFFD5}"/>
              </a:ext>
            </a:extLst>
          </p:cNvPr>
          <p:cNvGrpSpPr/>
          <p:nvPr/>
        </p:nvGrpSpPr>
        <p:grpSpPr>
          <a:xfrm>
            <a:off x="4548165" y="5991183"/>
            <a:ext cx="925513" cy="925513"/>
            <a:chOff x="702984" y="5600060"/>
            <a:chExt cx="925513" cy="925513"/>
          </a:xfrm>
        </p:grpSpPr>
        <p:sp>
          <p:nvSpPr>
            <p:cNvPr id="44" name="グラフィックス 8">
              <a:extLst>
                <a:ext uri="{FF2B5EF4-FFF2-40B4-BE49-F238E27FC236}">
                  <a16:creationId xmlns:a16="http://schemas.microsoft.com/office/drawing/2014/main" id="{5F800322-AA44-4544-B60B-C9D9C15727B7}"/>
                </a:ext>
              </a:extLst>
            </p:cNvPr>
            <p:cNvSpPr>
              <a:spLocks/>
            </p:cNvSpPr>
            <p:nvPr/>
          </p:nvSpPr>
          <p:spPr bwMode="auto">
            <a:xfrm>
              <a:off x="702984" y="5600060"/>
              <a:ext cx="925513" cy="925513"/>
            </a:xfrm>
            <a:custGeom>
              <a:avLst/>
              <a:gdLst>
                <a:gd name="T0" fmla="*/ 1282 w 546324"/>
                <a:gd name="T1" fmla="*/ -109 h 546324"/>
                <a:gd name="T2" fmla="*/ 2586183 w 546324"/>
                <a:gd name="T3" fmla="*/ -109 h 546324"/>
                <a:gd name="T4" fmla="*/ 2586183 w 546324"/>
                <a:gd name="T5" fmla="*/ 2584792 h 546324"/>
                <a:gd name="T6" fmla="*/ 1282 w 546324"/>
                <a:gd name="T7" fmla="*/ 2584792 h 546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6324" h="546324">
                  <a:moveTo>
                    <a:pt x="271" y="-23"/>
                  </a:moveTo>
                  <a:lnTo>
                    <a:pt x="546595" y="-23"/>
                  </a:lnTo>
                  <a:lnTo>
                    <a:pt x="546595" y="546301"/>
                  </a:lnTo>
                  <a:lnTo>
                    <a:pt x="271" y="546301"/>
                  </a:lnTo>
                  <a:lnTo>
                    <a:pt x="271" y="-23"/>
                  </a:lnTo>
                  <a:close/>
                </a:path>
              </a:pathLst>
            </a:custGeom>
            <a:solidFill>
              <a:srgbClr val="0078D4"/>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nvGrpSpPr>
            <p:cNvPr id="45" name="Group 4">
              <a:extLst>
                <a:ext uri="{FF2B5EF4-FFF2-40B4-BE49-F238E27FC236}">
                  <a16:creationId xmlns:a16="http://schemas.microsoft.com/office/drawing/2014/main" id="{E99879B8-844C-442E-8B87-3D76B8FBE2F2}"/>
                </a:ext>
              </a:extLst>
            </p:cNvPr>
            <p:cNvGrpSpPr>
              <a:grpSpLocks/>
            </p:cNvGrpSpPr>
            <p:nvPr/>
          </p:nvGrpSpPr>
          <p:grpSpPr bwMode="auto">
            <a:xfrm>
              <a:off x="957381" y="5755335"/>
              <a:ext cx="412627" cy="412627"/>
              <a:chOff x="5039" y="2476"/>
              <a:chExt cx="1815" cy="1815"/>
            </a:xfrm>
          </p:grpSpPr>
          <p:sp>
            <p:nvSpPr>
              <p:cNvPr id="78" name="グラフィックス 8">
                <a:extLst>
                  <a:ext uri="{FF2B5EF4-FFF2-40B4-BE49-F238E27FC236}">
                    <a16:creationId xmlns:a16="http://schemas.microsoft.com/office/drawing/2014/main" id="{B6583925-AF53-41D2-B7C8-39FB5A9457F2}"/>
                  </a:ext>
                </a:extLst>
              </p:cNvPr>
              <p:cNvSpPr>
                <a:spLocks/>
              </p:cNvSpPr>
              <p:nvPr/>
            </p:nvSpPr>
            <p:spPr bwMode="auto">
              <a:xfrm>
                <a:off x="5039" y="2476"/>
                <a:ext cx="860" cy="860"/>
              </a:xfrm>
              <a:custGeom>
                <a:avLst/>
                <a:gdLst>
                  <a:gd name="T0" fmla="*/ 271 w 546324"/>
                  <a:gd name="T1" fmla="*/ -23 h 546324"/>
                  <a:gd name="T2" fmla="*/ 546595 w 546324"/>
                  <a:gd name="T3" fmla="*/ -23 h 546324"/>
                  <a:gd name="T4" fmla="*/ 546595 w 546324"/>
                  <a:gd name="T5" fmla="*/ 546301 h 546324"/>
                  <a:gd name="T6" fmla="*/ 271 w 546324"/>
                  <a:gd name="T7" fmla="*/ 546301 h 546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6324" h="546324">
                    <a:moveTo>
                      <a:pt x="271" y="-23"/>
                    </a:moveTo>
                    <a:lnTo>
                      <a:pt x="546595" y="-23"/>
                    </a:lnTo>
                    <a:lnTo>
                      <a:pt x="546595" y="546301"/>
                    </a:lnTo>
                    <a:lnTo>
                      <a:pt x="271" y="546301"/>
                    </a:lnTo>
                    <a:lnTo>
                      <a:pt x="271" y="-23"/>
                    </a:lnTo>
                    <a:close/>
                  </a:path>
                </a:pathLst>
              </a:custGeom>
              <a:solidFill>
                <a:srgbClr val="FFFFFF"/>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9" name="グラフィックス 8">
                <a:extLst>
                  <a:ext uri="{FF2B5EF4-FFF2-40B4-BE49-F238E27FC236}">
                    <a16:creationId xmlns:a16="http://schemas.microsoft.com/office/drawing/2014/main" id="{FDACFFF3-0C1C-4C77-ACB0-8312DBD1D2C3}"/>
                  </a:ext>
                </a:extLst>
              </p:cNvPr>
              <p:cNvSpPr>
                <a:spLocks/>
              </p:cNvSpPr>
              <p:nvPr/>
            </p:nvSpPr>
            <p:spPr bwMode="auto">
              <a:xfrm>
                <a:off x="5994" y="2476"/>
                <a:ext cx="860" cy="860"/>
              </a:xfrm>
              <a:custGeom>
                <a:avLst/>
                <a:gdLst>
                  <a:gd name="T0" fmla="*/ 271 w 546324"/>
                  <a:gd name="T1" fmla="*/ -23 h 546324"/>
                  <a:gd name="T2" fmla="*/ 546595 w 546324"/>
                  <a:gd name="T3" fmla="*/ -23 h 546324"/>
                  <a:gd name="T4" fmla="*/ 546595 w 546324"/>
                  <a:gd name="T5" fmla="*/ 546301 h 546324"/>
                  <a:gd name="T6" fmla="*/ 271 w 546324"/>
                  <a:gd name="T7" fmla="*/ 546301 h 546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6324" h="546324">
                    <a:moveTo>
                      <a:pt x="271" y="-23"/>
                    </a:moveTo>
                    <a:lnTo>
                      <a:pt x="546595" y="-23"/>
                    </a:lnTo>
                    <a:lnTo>
                      <a:pt x="546595" y="546301"/>
                    </a:lnTo>
                    <a:lnTo>
                      <a:pt x="271" y="546301"/>
                    </a:lnTo>
                    <a:lnTo>
                      <a:pt x="271" y="-23"/>
                    </a:lnTo>
                    <a:close/>
                  </a:path>
                </a:pathLst>
              </a:custGeom>
              <a:solidFill>
                <a:srgbClr val="FFFFFF"/>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 name="グラフィックス 8">
                <a:extLst>
                  <a:ext uri="{FF2B5EF4-FFF2-40B4-BE49-F238E27FC236}">
                    <a16:creationId xmlns:a16="http://schemas.microsoft.com/office/drawing/2014/main" id="{D62EA552-BF7D-4C0B-B972-F4587673FFAE}"/>
                  </a:ext>
                </a:extLst>
              </p:cNvPr>
              <p:cNvSpPr>
                <a:spLocks/>
              </p:cNvSpPr>
              <p:nvPr/>
            </p:nvSpPr>
            <p:spPr bwMode="auto">
              <a:xfrm>
                <a:off x="5039" y="3431"/>
                <a:ext cx="860" cy="860"/>
              </a:xfrm>
              <a:custGeom>
                <a:avLst/>
                <a:gdLst>
                  <a:gd name="T0" fmla="*/ 271 w 546324"/>
                  <a:gd name="T1" fmla="*/ -23 h 546324"/>
                  <a:gd name="T2" fmla="*/ 546595 w 546324"/>
                  <a:gd name="T3" fmla="*/ -23 h 546324"/>
                  <a:gd name="T4" fmla="*/ 546595 w 546324"/>
                  <a:gd name="T5" fmla="*/ 546301 h 546324"/>
                  <a:gd name="T6" fmla="*/ 271 w 546324"/>
                  <a:gd name="T7" fmla="*/ 546301 h 546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6324" h="546324">
                    <a:moveTo>
                      <a:pt x="271" y="-23"/>
                    </a:moveTo>
                    <a:lnTo>
                      <a:pt x="546595" y="-23"/>
                    </a:lnTo>
                    <a:lnTo>
                      <a:pt x="546595" y="546301"/>
                    </a:lnTo>
                    <a:lnTo>
                      <a:pt x="271" y="546301"/>
                    </a:lnTo>
                    <a:lnTo>
                      <a:pt x="271" y="-23"/>
                    </a:lnTo>
                    <a:close/>
                  </a:path>
                </a:pathLst>
              </a:custGeom>
              <a:solidFill>
                <a:srgbClr val="FFFFFF"/>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1" name="グラフィックス 8">
                <a:extLst>
                  <a:ext uri="{FF2B5EF4-FFF2-40B4-BE49-F238E27FC236}">
                    <a16:creationId xmlns:a16="http://schemas.microsoft.com/office/drawing/2014/main" id="{58412DAD-AEA3-4DE5-A1D0-C42E69D0B94B}"/>
                  </a:ext>
                </a:extLst>
              </p:cNvPr>
              <p:cNvSpPr>
                <a:spLocks/>
              </p:cNvSpPr>
              <p:nvPr/>
            </p:nvSpPr>
            <p:spPr bwMode="auto">
              <a:xfrm>
                <a:off x="5994" y="3431"/>
                <a:ext cx="860" cy="860"/>
              </a:xfrm>
              <a:custGeom>
                <a:avLst/>
                <a:gdLst>
                  <a:gd name="T0" fmla="*/ 271 w 546324"/>
                  <a:gd name="T1" fmla="*/ -23 h 546324"/>
                  <a:gd name="T2" fmla="*/ 546595 w 546324"/>
                  <a:gd name="T3" fmla="*/ -23 h 546324"/>
                  <a:gd name="T4" fmla="*/ 546595 w 546324"/>
                  <a:gd name="T5" fmla="*/ 546301 h 546324"/>
                  <a:gd name="T6" fmla="*/ 271 w 546324"/>
                  <a:gd name="T7" fmla="*/ 546301 h 5463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6324" h="546324">
                    <a:moveTo>
                      <a:pt x="271" y="-23"/>
                    </a:moveTo>
                    <a:lnTo>
                      <a:pt x="546595" y="-23"/>
                    </a:lnTo>
                    <a:lnTo>
                      <a:pt x="546595" y="546301"/>
                    </a:lnTo>
                    <a:lnTo>
                      <a:pt x="271" y="546301"/>
                    </a:lnTo>
                    <a:lnTo>
                      <a:pt x="271" y="-23"/>
                    </a:lnTo>
                    <a:close/>
                  </a:path>
                </a:pathLst>
              </a:custGeom>
              <a:solidFill>
                <a:srgbClr val="FFFFFF"/>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sp>
          <p:nvSpPr>
            <p:cNvPr id="47" name="グラフィックス 8">
              <a:extLst>
                <a:ext uri="{FF2B5EF4-FFF2-40B4-BE49-F238E27FC236}">
                  <a16:creationId xmlns:a16="http://schemas.microsoft.com/office/drawing/2014/main" id="{A61CB4E1-F133-49D3-95D5-8D172ED0A635}"/>
                </a:ext>
              </a:extLst>
            </p:cNvPr>
            <p:cNvSpPr>
              <a:spLocks/>
            </p:cNvSpPr>
            <p:nvPr/>
          </p:nvSpPr>
          <p:spPr bwMode="auto">
            <a:xfrm>
              <a:off x="848829" y="6259593"/>
              <a:ext cx="154385" cy="112239"/>
            </a:xfrm>
            <a:custGeom>
              <a:avLst/>
              <a:gdLst>
                <a:gd name="T0" fmla="*/ 757490 w 943707"/>
                <a:gd name="T1" fmla="*/ 686481 h 686503"/>
                <a:gd name="T2" fmla="*/ 615434 w 943707"/>
                <a:gd name="T3" fmla="*/ 686481 h 686503"/>
                <a:gd name="T4" fmla="*/ 476506 w 943707"/>
                <a:gd name="T5" fmla="*/ 158305 h 686503"/>
                <a:gd name="T6" fmla="*/ 336326 w 943707"/>
                <a:gd name="T7" fmla="*/ 686481 h 686503"/>
                <a:gd name="T8" fmla="*/ 191141 w 943707"/>
                <a:gd name="T9" fmla="*/ 686481 h 686503"/>
                <a:gd name="T10" fmla="*/ 271 w 943707"/>
                <a:gd name="T11" fmla="*/ -23 h 686503"/>
                <a:gd name="T12" fmla="*/ 129186 w 943707"/>
                <a:gd name="T13" fmla="*/ -23 h 686503"/>
                <a:gd name="T14" fmla="*/ 266862 w 943707"/>
                <a:gd name="T15" fmla="*/ 546302 h 686503"/>
                <a:gd name="T16" fmla="*/ 417055 w 943707"/>
                <a:gd name="T17" fmla="*/ -23 h 686503"/>
                <a:gd name="T18" fmla="*/ 547221 w 943707"/>
                <a:gd name="T19" fmla="*/ -23 h 686503"/>
                <a:gd name="T20" fmla="*/ 688652 w 943707"/>
                <a:gd name="T21" fmla="*/ 549431 h 686503"/>
                <a:gd name="T22" fmla="*/ 819445 w 943707"/>
                <a:gd name="T23" fmla="*/ -23 h 686503"/>
                <a:gd name="T24" fmla="*/ 943979 w 943707"/>
                <a:gd name="T25" fmla="*/ -23 h 686503"/>
                <a:gd name="T26" fmla="*/ 757490 w 943707"/>
                <a:gd name="T27" fmla="*/ 686481 h 6865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43707" h="686503">
                  <a:moveTo>
                    <a:pt x="757490" y="686481"/>
                  </a:moveTo>
                  <a:lnTo>
                    <a:pt x="615434" y="686481"/>
                  </a:lnTo>
                  <a:lnTo>
                    <a:pt x="476506" y="158305"/>
                  </a:lnTo>
                  <a:lnTo>
                    <a:pt x="336326" y="686481"/>
                  </a:lnTo>
                  <a:lnTo>
                    <a:pt x="191141" y="686481"/>
                  </a:lnTo>
                  <a:lnTo>
                    <a:pt x="271" y="-23"/>
                  </a:lnTo>
                  <a:lnTo>
                    <a:pt x="129186" y="-23"/>
                  </a:lnTo>
                  <a:lnTo>
                    <a:pt x="266862" y="546302"/>
                  </a:lnTo>
                  <a:lnTo>
                    <a:pt x="417055" y="-23"/>
                  </a:lnTo>
                  <a:lnTo>
                    <a:pt x="547221" y="-23"/>
                  </a:lnTo>
                  <a:lnTo>
                    <a:pt x="688652" y="549431"/>
                  </a:lnTo>
                  <a:lnTo>
                    <a:pt x="819445" y="-23"/>
                  </a:lnTo>
                  <a:lnTo>
                    <a:pt x="943979" y="-23"/>
                  </a:lnTo>
                  <a:lnTo>
                    <a:pt x="757490" y="686481"/>
                  </a:lnTo>
                  <a:close/>
                </a:path>
              </a:pathLst>
            </a:custGeom>
            <a:solidFill>
              <a:srgbClr val="FFFFFF"/>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グラフィックス 8">
              <a:extLst>
                <a:ext uri="{FF2B5EF4-FFF2-40B4-BE49-F238E27FC236}">
                  <a16:creationId xmlns:a16="http://schemas.microsoft.com/office/drawing/2014/main" id="{CA7B83C5-EDF2-48B2-899D-F367BB565827}"/>
                </a:ext>
              </a:extLst>
            </p:cNvPr>
            <p:cNvSpPr>
              <a:spLocks/>
            </p:cNvSpPr>
            <p:nvPr/>
          </p:nvSpPr>
          <p:spPr bwMode="auto">
            <a:xfrm>
              <a:off x="1010381" y="6256933"/>
              <a:ext cx="22625" cy="114899"/>
            </a:xfrm>
            <a:custGeom>
              <a:avLst/>
              <a:gdLst>
                <a:gd name="T0" fmla="*/ 138573 w 138302"/>
                <a:gd name="T1" fmla="*/ 66312 h 702774"/>
                <a:gd name="T2" fmla="*/ 117922 w 138302"/>
                <a:gd name="T3" fmla="*/ 112622 h 702774"/>
                <a:gd name="T4" fmla="*/ 69109 w 138302"/>
                <a:gd name="T5" fmla="*/ 131396 h 702774"/>
                <a:gd name="T6" fmla="*/ 20297 w 138302"/>
                <a:gd name="T7" fmla="*/ 112622 h 702774"/>
                <a:gd name="T8" fmla="*/ 271 w 138302"/>
                <a:gd name="T9" fmla="*/ 66312 h 702774"/>
                <a:gd name="T10" fmla="*/ 20297 w 138302"/>
                <a:gd name="T11" fmla="*/ 18751 h 702774"/>
                <a:gd name="T12" fmla="*/ 69109 w 138302"/>
                <a:gd name="T13" fmla="*/ -23 h 702774"/>
                <a:gd name="T14" fmla="*/ 118548 w 138302"/>
                <a:gd name="T15" fmla="*/ 19377 h 702774"/>
                <a:gd name="T16" fmla="*/ 138573 w 138302"/>
                <a:gd name="T17" fmla="*/ 66312 h 702774"/>
                <a:gd name="T18" fmla="*/ 138573 w 138302"/>
                <a:gd name="T19" fmla="*/ 66312 h 702774"/>
                <a:gd name="T20" fmla="*/ 9658 w 138302"/>
                <a:gd name="T21" fmla="*/ 702752 h 702774"/>
                <a:gd name="T22" fmla="*/ 9658 w 138302"/>
                <a:gd name="T23" fmla="*/ 208369 h 702774"/>
                <a:gd name="T24" fmla="*/ 124806 w 138302"/>
                <a:gd name="T25" fmla="*/ 208369 h 702774"/>
                <a:gd name="T26" fmla="*/ 124806 w 138302"/>
                <a:gd name="T27" fmla="*/ 702752 h 702774"/>
                <a:gd name="T28" fmla="*/ 9658 w 138302"/>
                <a:gd name="T29" fmla="*/ 702752 h 7027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8302" h="702774">
                  <a:moveTo>
                    <a:pt x="138573" y="66312"/>
                  </a:moveTo>
                  <a:cubicBezTo>
                    <a:pt x="138573" y="85086"/>
                    <a:pt x="131689" y="100106"/>
                    <a:pt x="117922" y="112622"/>
                  </a:cubicBezTo>
                  <a:cubicBezTo>
                    <a:pt x="104780" y="125138"/>
                    <a:pt x="88509" y="131396"/>
                    <a:pt x="69109" y="131396"/>
                  </a:cubicBezTo>
                  <a:cubicBezTo>
                    <a:pt x="49710" y="131396"/>
                    <a:pt x="33439" y="125138"/>
                    <a:pt x="20297" y="112622"/>
                  </a:cubicBezTo>
                  <a:cubicBezTo>
                    <a:pt x="7155" y="100106"/>
                    <a:pt x="271" y="85086"/>
                    <a:pt x="271" y="66312"/>
                  </a:cubicBezTo>
                  <a:cubicBezTo>
                    <a:pt x="271" y="47538"/>
                    <a:pt x="7155" y="31893"/>
                    <a:pt x="20297" y="18751"/>
                  </a:cubicBezTo>
                  <a:cubicBezTo>
                    <a:pt x="34065" y="6235"/>
                    <a:pt x="50335" y="-23"/>
                    <a:pt x="69109" y="-23"/>
                  </a:cubicBezTo>
                  <a:cubicBezTo>
                    <a:pt x="89135" y="-23"/>
                    <a:pt x="105406" y="6235"/>
                    <a:pt x="118548" y="19377"/>
                  </a:cubicBezTo>
                  <a:cubicBezTo>
                    <a:pt x="131689" y="32519"/>
                    <a:pt x="138573" y="48164"/>
                    <a:pt x="138573" y="66312"/>
                  </a:cubicBezTo>
                  <a:close/>
                  <a:moveTo>
                    <a:pt x="9658" y="702752"/>
                  </a:moveTo>
                  <a:lnTo>
                    <a:pt x="9658" y="208369"/>
                  </a:lnTo>
                  <a:lnTo>
                    <a:pt x="124806" y="208369"/>
                  </a:lnTo>
                  <a:lnTo>
                    <a:pt x="124806" y="702752"/>
                  </a:lnTo>
                  <a:lnTo>
                    <a:pt x="9658" y="702752"/>
                  </a:lnTo>
                  <a:close/>
                </a:path>
              </a:pathLst>
            </a:custGeom>
            <a:solidFill>
              <a:srgbClr val="FFFFFF"/>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グラフィックス 8">
              <a:extLst>
                <a:ext uri="{FF2B5EF4-FFF2-40B4-BE49-F238E27FC236}">
                  <a16:creationId xmlns:a16="http://schemas.microsoft.com/office/drawing/2014/main" id="{65032D76-CAC8-40B9-B681-F688DECE39D2}"/>
                </a:ext>
              </a:extLst>
            </p:cNvPr>
            <p:cNvSpPr>
              <a:spLocks/>
            </p:cNvSpPr>
            <p:nvPr/>
          </p:nvSpPr>
          <p:spPr bwMode="auto">
            <a:xfrm>
              <a:off x="1050103" y="6289571"/>
              <a:ext cx="72278" cy="82261"/>
            </a:xfrm>
            <a:custGeom>
              <a:avLst/>
              <a:gdLst>
                <a:gd name="T0" fmla="*/ 326314 w 441815"/>
                <a:gd name="T1" fmla="*/ 503121 h 503143"/>
                <a:gd name="T2" fmla="*/ 326314 w 441815"/>
                <a:gd name="T3" fmla="*/ 227769 h 503143"/>
                <a:gd name="T4" fmla="*/ 231192 w 441815"/>
                <a:gd name="T5" fmla="*/ 93222 h 503143"/>
                <a:gd name="T6" fmla="*/ 112915 w 441815"/>
                <a:gd name="T7" fmla="*/ 224014 h 503143"/>
                <a:gd name="T8" fmla="*/ 112915 w 441815"/>
                <a:gd name="T9" fmla="*/ 503121 h 503143"/>
                <a:gd name="T10" fmla="*/ 271 w 441815"/>
                <a:gd name="T11" fmla="*/ 503121 h 503143"/>
                <a:gd name="T12" fmla="*/ 271 w 441815"/>
                <a:gd name="T13" fmla="*/ 8739 h 503143"/>
                <a:gd name="T14" fmla="*/ 112915 w 441815"/>
                <a:gd name="T15" fmla="*/ 8739 h 503143"/>
                <a:gd name="T16" fmla="*/ 112915 w 441815"/>
                <a:gd name="T17" fmla="*/ 78203 h 503143"/>
                <a:gd name="T18" fmla="*/ 114793 w 441815"/>
                <a:gd name="T19" fmla="*/ 78203 h 503143"/>
                <a:gd name="T20" fmla="*/ 276875 w 441815"/>
                <a:gd name="T21" fmla="*/ -23 h 503143"/>
                <a:gd name="T22" fmla="*/ 400158 w 441815"/>
                <a:gd name="T23" fmla="*/ 46912 h 503143"/>
                <a:gd name="T24" fmla="*/ 442087 w 441815"/>
                <a:gd name="T25" fmla="*/ 201485 h 503143"/>
                <a:gd name="T26" fmla="*/ 442087 w 441815"/>
                <a:gd name="T27" fmla="*/ 503121 h 503143"/>
                <a:gd name="T28" fmla="*/ 326314 w 441815"/>
                <a:gd name="T29" fmla="*/ 503121 h 503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1815" h="503143">
                  <a:moveTo>
                    <a:pt x="326314" y="503121"/>
                  </a:moveTo>
                  <a:lnTo>
                    <a:pt x="326314" y="227769"/>
                  </a:lnTo>
                  <a:cubicBezTo>
                    <a:pt x="326314" y="155802"/>
                    <a:pt x="303785" y="93222"/>
                    <a:pt x="231192" y="93222"/>
                  </a:cubicBezTo>
                  <a:cubicBezTo>
                    <a:pt x="158599" y="93222"/>
                    <a:pt x="112915" y="158305"/>
                    <a:pt x="112915" y="224014"/>
                  </a:cubicBezTo>
                  <a:lnTo>
                    <a:pt x="112915" y="503121"/>
                  </a:lnTo>
                  <a:lnTo>
                    <a:pt x="271" y="503121"/>
                  </a:lnTo>
                  <a:lnTo>
                    <a:pt x="271" y="8739"/>
                  </a:lnTo>
                  <a:lnTo>
                    <a:pt x="112915" y="8739"/>
                  </a:lnTo>
                  <a:lnTo>
                    <a:pt x="112915" y="78203"/>
                  </a:lnTo>
                  <a:lnTo>
                    <a:pt x="114793" y="78203"/>
                  </a:lnTo>
                  <a:cubicBezTo>
                    <a:pt x="152341" y="20003"/>
                    <a:pt x="206160" y="-23"/>
                    <a:pt x="276875" y="-23"/>
                  </a:cubicBezTo>
                  <a:cubicBezTo>
                    <a:pt x="330068" y="-23"/>
                    <a:pt x="370745" y="13119"/>
                    <a:pt x="400158" y="46912"/>
                  </a:cubicBezTo>
                  <a:cubicBezTo>
                    <a:pt x="429571" y="80706"/>
                    <a:pt x="442087" y="132021"/>
                    <a:pt x="442087" y="201485"/>
                  </a:cubicBezTo>
                  <a:lnTo>
                    <a:pt x="442087" y="503121"/>
                  </a:lnTo>
                  <a:lnTo>
                    <a:pt x="326314" y="503121"/>
                  </a:lnTo>
                  <a:close/>
                </a:path>
              </a:pathLst>
            </a:custGeom>
            <a:solidFill>
              <a:srgbClr val="FFFFFF"/>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2" name="グラフィックス 8">
              <a:extLst>
                <a:ext uri="{FF2B5EF4-FFF2-40B4-BE49-F238E27FC236}">
                  <a16:creationId xmlns:a16="http://schemas.microsoft.com/office/drawing/2014/main" id="{197FA397-4AB4-4E75-A863-2514B7F9F9C4}"/>
                </a:ext>
              </a:extLst>
            </p:cNvPr>
            <p:cNvSpPr>
              <a:spLocks/>
            </p:cNvSpPr>
            <p:nvPr/>
          </p:nvSpPr>
          <p:spPr bwMode="auto">
            <a:xfrm>
              <a:off x="1135793" y="6252534"/>
              <a:ext cx="79445" cy="120936"/>
            </a:xfrm>
            <a:custGeom>
              <a:avLst/>
              <a:gdLst>
                <a:gd name="T0" fmla="*/ 368868 w 485621"/>
                <a:gd name="T1" fmla="*/ 729662 h 739696"/>
                <a:gd name="T2" fmla="*/ 368868 w 485621"/>
                <a:gd name="T3" fmla="*/ 665831 h 739696"/>
                <a:gd name="T4" fmla="*/ 366990 w 485621"/>
                <a:gd name="T5" fmla="*/ 665831 h 739696"/>
                <a:gd name="T6" fmla="*/ 207411 w 485621"/>
                <a:gd name="T7" fmla="*/ 739675 h 739696"/>
                <a:gd name="T8" fmla="*/ 271 w 485621"/>
                <a:gd name="T9" fmla="*/ 496864 h 739696"/>
                <a:gd name="T10" fmla="*/ 62225 w 485621"/>
                <a:gd name="T11" fmla="*/ 297859 h 739696"/>
                <a:gd name="T12" fmla="*/ 229314 w 485621"/>
                <a:gd name="T13" fmla="*/ 225892 h 739696"/>
                <a:gd name="T14" fmla="*/ 366990 w 485621"/>
                <a:gd name="T15" fmla="*/ 285969 h 739696"/>
                <a:gd name="T16" fmla="*/ 368868 w 485621"/>
                <a:gd name="T17" fmla="*/ 285969 h 739696"/>
                <a:gd name="T18" fmla="*/ 368868 w 485621"/>
                <a:gd name="T19" fmla="*/ -23 h 739696"/>
                <a:gd name="T20" fmla="*/ 485893 w 485621"/>
                <a:gd name="T21" fmla="*/ -23 h 739696"/>
                <a:gd name="T22" fmla="*/ 485893 w 485621"/>
                <a:gd name="T23" fmla="*/ 729662 h 739696"/>
                <a:gd name="T24" fmla="*/ 368868 w 485621"/>
                <a:gd name="T25" fmla="*/ 729662 h 739696"/>
                <a:gd name="T26" fmla="*/ 370119 w 485621"/>
                <a:gd name="T27" fmla="*/ 447426 h 739696"/>
                <a:gd name="T28" fmla="*/ 250592 w 485621"/>
                <a:gd name="T29" fmla="*/ 319762 h 739696"/>
                <a:gd name="T30" fmla="*/ 121677 w 485621"/>
                <a:gd name="T31" fmla="*/ 493735 h 739696"/>
                <a:gd name="T32" fmla="*/ 243708 w 485621"/>
                <a:gd name="T33" fmla="*/ 649560 h 739696"/>
                <a:gd name="T34" fmla="*/ 369494 w 485621"/>
                <a:gd name="T35" fmla="*/ 498742 h 739696"/>
                <a:gd name="T36" fmla="*/ 370119 w 485621"/>
                <a:gd name="T37" fmla="*/ 447426 h 7396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5621" h="739696">
                  <a:moveTo>
                    <a:pt x="368868" y="729661"/>
                  </a:moveTo>
                  <a:lnTo>
                    <a:pt x="368868" y="665830"/>
                  </a:lnTo>
                  <a:lnTo>
                    <a:pt x="366990" y="665830"/>
                  </a:lnTo>
                  <a:cubicBezTo>
                    <a:pt x="331320" y="725906"/>
                    <a:pt x="258101" y="739674"/>
                    <a:pt x="207411" y="739674"/>
                  </a:cubicBezTo>
                  <a:cubicBezTo>
                    <a:pt x="55967" y="739674"/>
                    <a:pt x="271" y="622024"/>
                    <a:pt x="271" y="496863"/>
                  </a:cubicBezTo>
                  <a:cubicBezTo>
                    <a:pt x="271" y="413632"/>
                    <a:pt x="20923" y="347297"/>
                    <a:pt x="62225" y="297859"/>
                  </a:cubicBezTo>
                  <a:cubicBezTo>
                    <a:pt x="104154" y="247795"/>
                    <a:pt x="159850" y="225892"/>
                    <a:pt x="229314" y="225892"/>
                  </a:cubicBezTo>
                  <a:cubicBezTo>
                    <a:pt x="337578" y="225892"/>
                    <a:pt x="366990" y="285969"/>
                    <a:pt x="366990" y="285969"/>
                  </a:cubicBezTo>
                  <a:lnTo>
                    <a:pt x="368868" y="285969"/>
                  </a:lnTo>
                  <a:lnTo>
                    <a:pt x="368868" y="-23"/>
                  </a:lnTo>
                  <a:lnTo>
                    <a:pt x="485893" y="-23"/>
                  </a:lnTo>
                  <a:lnTo>
                    <a:pt x="485893" y="729661"/>
                  </a:lnTo>
                  <a:lnTo>
                    <a:pt x="368868" y="729661"/>
                  </a:lnTo>
                  <a:close/>
                  <a:moveTo>
                    <a:pt x="370119" y="447425"/>
                  </a:moveTo>
                  <a:cubicBezTo>
                    <a:pt x="370119" y="387974"/>
                    <a:pt x="331946" y="319762"/>
                    <a:pt x="250592" y="319762"/>
                  </a:cubicBezTo>
                  <a:cubicBezTo>
                    <a:pt x="157973" y="319762"/>
                    <a:pt x="121677" y="400490"/>
                    <a:pt x="121677" y="493734"/>
                  </a:cubicBezTo>
                  <a:cubicBezTo>
                    <a:pt x="121677" y="575089"/>
                    <a:pt x="155470" y="648307"/>
                    <a:pt x="243708" y="649559"/>
                  </a:cubicBezTo>
                  <a:cubicBezTo>
                    <a:pt x="330068" y="649559"/>
                    <a:pt x="368868" y="566953"/>
                    <a:pt x="369494" y="498741"/>
                  </a:cubicBezTo>
                  <a:lnTo>
                    <a:pt x="370119" y="447425"/>
                  </a:lnTo>
                  <a:close/>
                </a:path>
              </a:pathLst>
            </a:custGeom>
            <a:solidFill>
              <a:srgbClr val="FFFFFF"/>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3" name="グラフィックス 8">
              <a:extLst>
                <a:ext uri="{FF2B5EF4-FFF2-40B4-BE49-F238E27FC236}">
                  <a16:creationId xmlns:a16="http://schemas.microsoft.com/office/drawing/2014/main" id="{F9F05933-56A6-4B92-8129-567D6B769B45}"/>
                </a:ext>
              </a:extLst>
            </p:cNvPr>
            <p:cNvSpPr>
              <a:spLocks/>
            </p:cNvSpPr>
            <p:nvPr/>
          </p:nvSpPr>
          <p:spPr bwMode="auto">
            <a:xfrm>
              <a:off x="1228547" y="6289162"/>
              <a:ext cx="83233" cy="85023"/>
            </a:xfrm>
            <a:custGeom>
              <a:avLst/>
              <a:gdLst>
                <a:gd name="T0" fmla="*/ 509047 w 508776"/>
                <a:gd name="T1" fmla="*/ 255930 h 520040"/>
                <a:gd name="T2" fmla="*/ 253095 w 508776"/>
                <a:gd name="T3" fmla="*/ 520018 h 520040"/>
                <a:gd name="T4" fmla="*/ 271 w 508776"/>
                <a:gd name="T5" fmla="*/ 266569 h 520040"/>
                <a:gd name="T6" fmla="*/ 265611 w 508776"/>
                <a:gd name="T7" fmla="*/ -23 h 520040"/>
                <a:gd name="T8" fmla="*/ 509047 w 508776"/>
                <a:gd name="T9" fmla="*/ 255930 h 520040"/>
                <a:gd name="T10" fmla="*/ 388894 w 508776"/>
                <a:gd name="T11" fmla="*/ 259685 h 520040"/>
                <a:gd name="T12" fmla="*/ 258727 w 508776"/>
                <a:gd name="T13" fmla="*/ 98854 h 520040"/>
                <a:gd name="T14" fmla="*/ 121051 w 508776"/>
                <a:gd name="T15" fmla="*/ 262814 h 520040"/>
                <a:gd name="T16" fmla="*/ 257475 w 508776"/>
                <a:gd name="T17" fmla="*/ 423019 h 520040"/>
                <a:gd name="T18" fmla="*/ 388894 w 508776"/>
                <a:gd name="T19" fmla="*/ 259685 h 520040"/>
                <a:gd name="T20" fmla="*/ 388894 w 508776"/>
                <a:gd name="T21" fmla="*/ 259685 h 5200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76" h="520040">
                  <a:moveTo>
                    <a:pt x="509047" y="255930"/>
                  </a:moveTo>
                  <a:cubicBezTo>
                    <a:pt x="509047" y="427399"/>
                    <a:pt x="406416" y="520018"/>
                    <a:pt x="253095" y="520018"/>
                  </a:cubicBezTo>
                  <a:cubicBezTo>
                    <a:pt x="86006" y="520018"/>
                    <a:pt x="271" y="419890"/>
                    <a:pt x="271" y="266569"/>
                  </a:cubicBezTo>
                  <a:cubicBezTo>
                    <a:pt x="271" y="91344"/>
                    <a:pt x="102903" y="-23"/>
                    <a:pt x="265611" y="-23"/>
                  </a:cubicBezTo>
                  <a:cubicBezTo>
                    <a:pt x="413926" y="-23"/>
                    <a:pt x="509047" y="95099"/>
                    <a:pt x="509047" y="255930"/>
                  </a:cubicBezTo>
                  <a:close/>
                  <a:moveTo>
                    <a:pt x="388894" y="259685"/>
                  </a:moveTo>
                  <a:cubicBezTo>
                    <a:pt x="388894" y="183337"/>
                    <a:pt x="361984" y="98854"/>
                    <a:pt x="258727" y="98854"/>
                  </a:cubicBezTo>
                  <a:cubicBezTo>
                    <a:pt x="159850" y="98854"/>
                    <a:pt x="121051" y="172699"/>
                    <a:pt x="121051" y="262814"/>
                  </a:cubicBezTo>
                  <a:cubicBezTo>
                    <a:pt x="121051" y="361064"/>
                    <a:pt x="167360" y="423019"/>
                    <a:pt x="257475" y="423019"/>
                  </a:cubicBezTo>
                  <a:cubicBezTo>
                    <a:pt x="355100" y="423019"/>
                    <a:pt x="388268" y="348548"/>
                    <a:pt x="388894" y="259685"/>
                  </a:cubicBezTo>
                  <a:close/>
                </a:path>
              </a:pathLst>
            </a:custGeom>
            <a:solidFill>
              <a:srgbClr val="FFFFFF"/>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4" name="グラフィックス 8">
              <a:extLst>
                <a:ext uri="{FF2B5EF4-FFF2-40B4-BE49-F238E27FC236}">
                  <a16:creationId xmlns:a16="http://schemas.microsoft.com/office/drawing/2014/main" id="{9E601F99-0E77-4D85-AB1C-68C0CB9DA49D}"/>
                </a:ext>
              </a:extLst>
            </p:cNvPr>
            <p:cNvSpPr>
              <a:spLocks/>
            </p:cNvSpPr>
            <p:nvPr/>
          </p:nvSpPr>
          <p:spPr bwMode="auto">
            <a:xfrm>
              <a:off x="1315671" y="6291209"/>
              <a:ext cx="120806" cy="80623"/>
            </a:xfrm>
            <a:custGeom>
              <a:avLst/>
              <a:gdLst>
                <a:gd name="T0" fmla="*/ 596033 w 738445"/>
                <a:gd name="T1" fmla="*/ 493108 h 493130"/>
                <a:gd name="T2" fmla="*/ 468996 w 738445"/>
                <a:gd name="T3" fmla="*/ 493108 h 493130"/>
                <a:gd name="T4" fmla="*/ 371997 w 738445"/>
                <a:gd name="T5" fmla="*/ 135150 h 493130"/>
                <a:gd name="T6" fmla="*/ 267488 w 738445"/>
                <a:gd name="T7" fmla="*/ 493108 h 493130"/>
                <a:gd name="T8" fmla="*/ 144205 w 738445"/>
                <a:gd name="T9" fmla="*/ 493108 h 493130"/>
                <a:gd name="T10" fmla="*/ 271 w 738445"/>
                <a:gd name="T11" fmla="*/ -23 h 493130"/>
                <a:gd name="T12" fmla="*/ 121051 w 738445"/>
                <a:gd name="T13" fmla="*/ -23 h 493130"/>
                <a:gd name="T14" fmla="*/ 214921 w 738445"/>
                <a:gd name="T15" fmla="*/ 382967 h 493130"/>
                <a:gd name="T16" fmla="*/ 325062 w 738445"/>
                <a:gd name="T17" fmla="*/ -23 h 493130"/>
                <a:gd name="T18" fmla="*/ 438332 w 738445"/>
                <a:gd name="T19" fmla="*/ -23 h 493130"/>
                <a:gd name="T20" fmla="*/ 536582 w 738445"/>
                <a:gd name="T21" fmla="*/ 382342 h 493130"/>
                <a:gd name="T22" fmla="*/ 627949 w 738445"/>
                <a:gd name="T23" fmla="*/ -23 h 493130"/>
                <a:gd name="T24" fmla="*/ 738716 w 738445"/>
                <a:gd name="T25" fmla="*/ -23 h 493130"/>
                <a:gd name="T26" fmla="*/ 596033 w 738445"/>
                <a:gd name="T27" fmla="*/ 493108 h 4931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8445" h="493130">
                  <a:moveTo>
                    <a:pt x="596033" y="493108"/>
                  </a:moveTo>
                  <a:lnTo>
                    <a:pt x="468996" y="493108"/>
                  </a:lnTo>
                  <a:lnTo>
                    <a:pt x="371997" y="135150"/>
                  </a:lnTo>
                  <a:lnTo>
                    <a:pt x="267488" y="493108"/>
                  </a:lnTo>
                  <a:lnTo>
                    <a:pt x="144205" y="493108"/>
                  </a:lnTo>
                  <a:lnTo>
                    <a:pt x="271" y="-23"/>
                  </a:lnTo>
                  <a:lnTo>
                    <a:pt x="121051" y="-23"/>
                  </a:lnTo>
                  <a:lnTo>
                    <a:pt x="214921" y="382967"/>
                  </a:lnTo>
                  <a:lnTo>
                    <a:pt x="325062" y="-23"/>
                  </a:lnTo>
                  <a:lnTo>
                    <a:pt x="438332" y="-23"/>
                  </a:lnTo>
                  <a:lnTo>
                    <a:pt x="536582" y="382342"/>
                  </a:lnTo>
                  <a:lnTo>
                    <a:pt x="627949" y="-23"/>
                  </a:lnTo>
                  <a:lnTo>
                    <a:pt x="738716" y="-23"/>
                  </a:lnTo>
                  <a:lnTo>
                    <a:pt x="596033" y="493108"/>
                  </a:lnTo>
                  <a:close/>
                </a:path>
              </a:pathLst>
            </a:custGeom>
            <a:solidFill>
              <a:srgbClr val="FFFFFF"/>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75" name="グラフィックス 8">
              <a:extLst>
                <a:ext uri="{FF2B5EF4-FFF2-40B4-BE49-F238E27FC236}">
                  <a16:creationId xmlns:a16="http://schemas.microsoft.com/office/drawing/2014/main" id="{68379C95-A796-45E7-8859-E35257ECD8FA}"/>
                </a:ext>
              </a:extLst>
            </p:cNvPr>
            <p:cNvSpPr>
              <a:spLocks/>
            </p:cNvSpPr>
            <p:nvPr/>
          </p:nvSpPr>
          <p:spPr bwMode="auto">
            <a:xfrm>
              <a:off x="1441186" y="6289367"/>
              <a:ext cx="54362" cy="85023"/>
            </a:xfrm>
            <a:custGeom>
              <a:avLst/>
              <a:gdLst>
                <a:gd name="T0" fmla="*/ 332571 w 332300"/>
                <a:gd name="T1" fmla="*/ 366697 h 520040"/>
                <a:gd name="T2" fmla="*/ 132315 w 332300"/>
                <a:gd name="T3" fmla="*/ 520018 h 520040"/>
                <a:gd name="T4" fmla="*/ 2149 w 332300"/>
                <a:gd name="T5" fmla="*/ 494986 h 520040"/>
                <a:gd name="T6" fmla="*/ 2149 w 332300"/>
                <a:gd name="T7" fmla="*/ 377961 h 520040"/>
                <a:gd name="T8" fmla="*/ 137322 w 332300"/>
                <a:gd name="T9" fmla="*/ 428025 h 520040"/>
                <a:gd name="T10" fmla="*/ 215547 w 332300"/>
                <a:gd name="T11" fmla="*/ 378587 h 520040"/>
                <a:gd name="T12" fmla="*/ 182379 w 332300"/>
                <a:gd name="T13" fmla="*/ 327271 h 520040"/>
                <a:gd name="T14" fmla="*/ 121051 w 332300"/>
                <a:gd name="T15" fmla="*/ 298485 h 520040"/>
                <a:gd name="T16" fmla="*/ 48458 w 332300"/>
                <a:gd name="T17" fmla="*/ 257807 h 520040"/>
                <a:gd name="T18" fmla="*/ 13413 w 332300"/>
                <a:gd name="T19" fmla="*/ 212124 h 520040"/>
                <a:gd name="T20" fmla="*/ 271 w 332300"/>
                <a:gd name="T21" fmla="*/ 152047 h 520040"/>
                <a:gd name="T22" fmla="*/ 193018 w 332300"/>
                <a:gd name="T23" fmla="*/ -23 h 520040"/>
                <a:gd name="T24" fmla="*/ 305036 w 332300"/>
                <a:gd name="T25" fmla="*/ 19377 h 520040"/>
                <a:gd name="T26" fmla="*/ 305036 w 332300"/>
                <a:gd name="T27" fmla="*/ 129518 h 520040"/>
                <a:gd name="T28" fmla="*/ 191766 w 332300"/>
                <a:gd name="T29" fmla="*/ 90719 h 520040"/>
                <a:gd name="T30" fmla="*/ 118548 w 332300"/>
                <a:gd name="T31" fmla="*/ 140157 h 520040"/>
                <a:gd name="T32" fmla="*/ 204282 w 332300"/>
                <a:gd name="T33" fmla="*/ 218382 h 520040"/>
                <a:gd name="T34" fmla="*/ 304410 w 332300"/>
                <a:gd name="T35" fmla="*/ 280336 h 520040"/>
                <a:gd name="T36" fmla="*/ 332571 w 332300"/>
                <a:gd name="T37" fmla="*/ 366697 h 520040"/>
                <a:gd name="T38" fmla="*/ 332571 w 332300"/>
                <a:gd name="T39" fmla="*/ 366697 h 5200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2300" h="520040">
                  <a:moveTo>
                    <a:pt x="332571" y="366697"/>
                  </a:moveTo>
                  <a:cubicBezTo>
                    <a:pt x="332571" y="476838"/>
                    <a:pt x="232443" y="520018"/>
                    <a:pt x="132315" y="520018"/>
                  </a:cubicBezTo>
                  <a:cubicBezTo>
                    <a:pt x="67232" y="520018"/>
                    <a:pt x="2149" y="494986"/>
                    <a:pt x="2149" y="494986"/>
                  </a:cubicBezTo>
                  <a:lnTo>
                    <a:pt x="2149" y="377961"/>
                  </a:lnTo>
                  <a:cubicBezTo>
                    <a:pt x="2149" y="377961"/>
                    <a:pt x="58471" y="427400"/>
                    <a:pt x="137322" y="428025"/>
                  </a:cubicBezTo>
                  <a:cubicBezTo>
                    <a:pt x="191141" y="428025"/>
                    <a:pt x="215547" y="411129"/>
                    <a:pt x="215547" y="378587"/>
                  </a:cubicBezTo>
                  <a:cubicBezTo>
                    <a:pt x="216798" y="352303"/>
                    <a:pt x="201153" y="337910"/>
                    <a:pt x="182379" y="327271"/>
                  </a:cubicBezTo>
                  <a:cubicBezTo>
                    <a:pt x="169237" y="319762"/>
                    <a:pt x="149212" y="309749"/>
                    <a:pt x="121051" y="298485"/>
                  </a:cubicBezTo>
                  <a:cubicBezTo>
                    <a:pt x="88509" y="284717"/>
                    <a:pt x="64103" y="270949"/>
                    <a:pt x="48458" y="257807"/>
                  </a:cubicBezTo>
                  <a:cubicBezTo>
                    <a:pt x="32813" y="244666"/>
                    <a:pt x="20923" y="229646"/>
                    <a:pt x="13413" y="212124"/>
                  </a:cubicBezTo>
                  <a:cubicBezTo>
                    <a:pt x="5904" y="194602"/>
                    <a:pt x="271" y="175202"/>
                    <a:pt x="271" y="152047"/>
                  </a:cubicBezTo>
                  <a:cubicBezTo>
                    <a:pt x="271" y="63183"/>
                    <a:pt x="74742" y="-23"/>
                    <a:pt x="193018" y="-23"/>
                  </a:cubicBezTo>
                  <a:cubicBezTo>
                    <a:pt x="271243" y="-23"/>
                    <a:pt x="305036" y="19377"/>
                    <a:pt x="305036" y="19377"/>
                  </a:cubicBezTo>
                  <a:lnTo>
                    <a:pt x="305036" y="129518"/>
                  </a:lnTo>
                  <a:cubicBezTo>
                    <a:pt x="305036" y="129518"/>
                    <a:pt x="249340" y="90719"/>
                    <a:pt x="191766" y="90719"/>
                  </a:cubicBezTo>
                  <a:cubicBezTo>
                    <a:pt x="150463" y="90719"/>
                    <a:pt x="119173" y="105738"/>
                    <a:pt x="118548" y="140157"/>
                  </a:cubicBezTo>
                  <a:cubicBezTo>
                    <a:pt x="118548" y="183963"/>
                    <a:pt x="172366" y="205866"/>
                    <a:pt x="204282" y="218382"/>
                  </a:cubicBezTo>
                  <a:cubicBezTo>
                    <a:pt x="251217" y="237156"/>
                    <a:pt x="285636" y="257182"/>
                    <a:pt x="304410" y="280336"/>
                  </a:cubicBezTo>
                  <a:cubicBezTo>
                    <a:pt x="324436" y="304117"/>
                    <a:pt x="332571" y="327271"/>
                    <a:pt x="332571" y="366697"/>
                  </a:cubicBezTo>
                  <a:close/>
                </a:path>
              </a:pathLst>
            </a:custGeom>
            <a:solidFill>
              <a:srgbClr val="FFFFFF"/>
            </a:solidFill>
            <a:ln>
              <a:noFill/>
            </a:ln>
            <a:extLst>
              <a:ext uri="{91240B29-F687-4F45-9708-019B960494DF}">
                <a14:hiddenLine xmlns:a14="http://schemas.microsoft.com/office/drawing/2010/main" w="6253"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grpSp>
        <p:nvGrpSpPr>
          <p:cNvPr id="83" name="Group 19">
            <a:extLst>
              <a:ext uri="{FF2B5EF4-FFF2-40B4-BE49-F238E27FC236}">
                <a16:creationId xmlns:a16="http://schemas.microsoft.com/office/drawing/2014/main" id="{EEFC18A0-5A2F-488F-A2F6-B455FE7C9E69}"/>
              </a:ext>
            </a:extLst>
          </p:cNvPr>
          <p:cNvGrpSpPr>
            <a:grpSpLocks/>
          </p:cNvGrpSpPr>
          <p:nvPr/>
        </p:nvGrpSpPr>
        <p:grpSpPr bwMode="auto">
          <a:xfrm>
            <a:off x="5614713" y="5990922"/>
            <a:ext cx="925513" cy="925513"/>
            <a:chOff x="1709" y="9111"/>
            <a:chExt cx="907" cy="907"/>
          </a:xfrm>
        </p:grpSpPr>
        <p:sp>
          <p:nvSpPr>
            <p:cNvPr id="84" name="Rectangle 20">
              <a:extLst>
                <a:ext uri="{FF2B5EF4-FFF2-40B4-BE49-F238E27FC236}">
                  <a16:creationId xmlns:a16="http://schemas.microsoft.com/office/drawing/2014/main" id="{595C434C-301B-4088-B2F8-A7D0323D2F0B}"/>
                </a:ext>
              </a:extLst>
            </p:cNvPr>
            <p:cNvSpPr>
              <a:spLocks noChangeArrowheads="1"/>
            </p:cNvSpPr>
            <p:nvPr/>
          </p:nvSpPr>
          <p:spPr bwMode="auto">
            <a:xfrm>
              <a:off x="1709" y="9111"/>
              <a:ext cx="907" cy="907"/>
            </a:xfrm>
            <a:prstGeom prst="rect">
              <a:avLst/>
            </a:prstGeom>
            <a:solidFill>
              <a:srgbClr val="EA4F0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85" name="Group 21">
              <a:extLst>
                <a:ext uri="{FF2B5EF4-FFF2-40B4-BE49-F238E27FC236}">
                  <a16:creationId xmlns:a16="http://schemas.microsoft.com/office/drawing/2014/main" id="{7215BD1C-41DE-4F6C-82DA-EA5ECFD835A6}"/>
                </a:ext>
              </a:extLst>
            </p:cNvPr>
            <p:cNvGrpSpPr>
              <a:grpSpLocks/>
            </p:cNvGrpSpPr>
            <p:nvPr/>
          </p:nvGrpSpPr>
          <p:grpSpPr bwMode="auto">
            <a:xfrm>
              <a:off x="1943" y="9203"/>
              <a:ext cx="443" cy="443"/>
              <a:chOff x="1701" y="1985"/>
              <a:chExt cx="2430" cy="2430"/>
            </a:xfrm>
          </p:grpSpPr>
          <p:sp>
            <p:nvSpPr>
              <p:cNvPr id="88" name="楕円 2">
                <a:extLst>
                  <a:ext uri="{FF2B5EF4-FFF2-40B4-BE49-F238E27FC236}">
                    <a16:creationId xmlns:a16="http://schemas.microsoft.com/office/drawing/2014/main" id="{BDA826FC-2B3D-444F-926E-49430EAA14AF}"/>
                  </a:ext>
                </a:extLst>
              </p:cNvPr>
              <p:cNvSpPr>
                <a:spLocks noChangeArrowheads="1"/>
              </p:cNvSpPr>
              <p:nvPr/>
            </p:nvSpPr>
            <p:spPr bwMode="auto">
              <a:xfrm>
                <a:off x="1701" y="1985"/>
                <a:ext cx="2430" cy="2430"/>
              </a:xfrm>
              <a:prstGeom prst="ellipse">
                <a:avLst/>
              </a:prstGeom>
              <a:noFill/>
              <a:ln w="12700" algn="ctr">
                <a:solidFill>
                  <a:srgbClr val="FFFFFF"/>
                </a:solidFill>
                <a:miter lim="800000"/>
                <a:headEnd/>
                <a:tailEnd/>
              </a:ln>
              <a:extLst>
                <a:ext uri="{909E8E84-426E-40DD-AFC4-6F175D3DCCD1}">
                  <a14:hiddenFill xmlns:a14="http://schemas.microsoft.com/office/drawing/2010/main">
                    <a:solidFill>
                      <a:srgbClr val="DE4815"/>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grpSp>
            <p:nvGrpSpPr>
              <p:cNvPr id="89" name="Group 23">
                <a:extLst>
                  <a:ext uri="{FF2B5EF4-FFF2-40B4-BE49-F238E27FC236}">
                    <a16:creationId xmlns:a16="http://schemas.microsoft.com/office/drawing/2014/main" id="{A7724D95-77AF-455E-8C1D-D91B7D99F70B}"/>
                  </a:ext>
                </a:extLst>
              </p:cNvPr>
              <p:cNvGrpSpPr>
                <a:grpSpLocks/>
              </p:cNvGrpSpPr>
              <p:nvPr/>
            </p:nvGrpSpPr>
            <p:grpSpPr bwMode="auto">
              <a:xfrm>
                <a:off x="1926" y="2317"/>
                <a:ext cx="1695" cy="1769"/>
                <a:chOff x="1926" y="2317"/>
                <a:chExt cx="1695" cy="1769"/>
              </a:xfrm>
            </p:grpSpPr>
            <p:sp>
              <p:nvSpPr>
                <p:cNvPr id="90" name="フリーフォーム: 図形 3">
                  <a:extLst>
                    <a:ext uri="{FF2B5EF4-FFF2-40B4-BE49-F238E27FC236}">
                      <a16:creationId xmlns:a16="http://schemas.microsoft.com/office/drawing/2014/main" id="{D132892B-2E75-4863-91DD-87C9DC2472CD}"/>
                    </a:ext>
                  </a:extLst>
                </p:cNvPr>
                <p:cNvSpPr>
                  <a:spLocks/>
                </p:cNvSpPr>
                <p:nvPr/>
              </p:nvSpPr>
              <p:spPr bwMode="auto">
                <a:xfrm>
                  <a:off x="2597" y="2484"/>
                  <a:ext cx="1024" cy="667"/>
                </a:xfrm>
                <a:custGeom>
                  <a:avLst/>
                  <a:gdLst>
                    <a:gd name="T0" fmla="*/ 532591 w 1736891"/>
                    <a:gd name="T1" fmla="*/ 0 h 1133058"/>
                    <a:gd name="T2" fmla="*/ 870478 w 1736891"/>
                    <a:gd name="T3" fmla="*/ 47886 h 1133058"/>
                    <a:gd name="T4" fmla="*/ 870981 w 1736891"/>
                    <a:gd name="T5" fmla="*/ 48058 h 1133058"/>
                    <a:gd name="T6" fmla="*/ 876638 w 1736891"/>
                    <a:gd name="T7" fmla="*/ 104174 h 1133058"/>
                    <a:gd name="T8" fmla="*/ 1234045 w 1736891"/>
                    <a:gd name="T9" fmla="*/ 395469 h 1133058"/>
                    <a:gd name="T10" fmla="*/ 1376049 w 1736891"/>
                    <a:gd name="T11" fmla="*/ 366800 h 1133058"/>
                    <a:gd name="T12" fmla="*/ 1390351 w 1736891"/>
                    <a:gd name="T13" fmla="*/ 359037 h 1133058"/>
                    <a:gd name="T14" fmla="*/ 1421949 w 1736891"/>
                    <a:gd name="T15" fmla="*/ 390448 h 1133058"/>
                    <a:gd name="T16" fmla="*/ 1734442 w 1736891"/>
                    <a:gd name="T17" fmla="*/ 1084568 h 1133058"/>
                    <a:gd name="T18" fmla="*/ 1736891 w 1736891"/>
                    <a:gd name="T19" fmla="*/ 1133058 h 1133058"/>
                    <a:gd name="T20" fmla="*/ 1314180 w 1736891"/>
                    <a:gd name="T21" fmla="*/ 1133058 h 1133058"/>
                    <a:gd name="T22" fmla="*/ 1313914 w 1736891"/>
                    <a:gd name="T23" fmla="*/ 1127788 h 1133058"/>
                    <a:gd name="T24" fmla="*/ 532591 w 1736891"/>
                    <a:gd name="T25" fmla="*/ 422710 h 1133058"/>
                    <a:gd name="T26" fmla="*/ 226887 w 1736891"/>
                    <a:gd name="T27" fmla="*/ 484429 h 1133058"/>
                    <a:gd name="T28" fmla="*/ 208497 w 1736891"/>
                    <a:gd name="T29" fmla="*/ 494411 h 1133058"/>
                    <a:gd name="T30" fmla="*/ 0 w 1736891"/>
                    <a:gd name="T31" fmla="*/ 124972 h 1133058"/>
                    <a:gd name="T32" fmla="*/ 62348 w 1736891"/>
                    <a:gd name="T33" fmla="*/ 94937 h 1133058"/>
                    <a:gd name="T34" fmla="*/ 532591 w 1736891"/>
                    <a:gd name="T35" fmla="*/ 0 h 11330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36891" h="1133058">
                      <a:moveTo>
                        <a:pt x="532591" y="0"/>
                      </a:moveTo>
                      <a:cubicBezTo>
                        <a:pt x="649874" y="0"/>
                        <a:pt x="763254" y="16713"/>
                        <a:pt x="870478" y="47886"/>
                      </a:cubicBezTo>
                      <a:lnTo>
                        <a:pt x="870981" y="48058"/>
                      </a:lnTo>
                      <a:lnTo>
                        <a:pt x="876638" y="104174"/>
                      </a:lnTo>
                      <a:cubicBezTo>
                        <a:pt x="910656" y="270416"/>
                        <a:pt x="1057747" y="395469"/>
                        <a:pt x="1234045" y="395469"/>
                      </a:cubicBezTo>
                      <a:cubicBezTo>
                        <a:pt x="1284416" y="395469"/>
                        <a:pt x="1332403" y="385261"/>
                        <a:pt x="1376049" y="366800"/>
                      </a:cubicBezTo>
                      <a:lnTo>
                        <a:pt x="1390351" y="359037"/>
                      </a:lnTo>
                      <a:lnTo>
                        <a:pt x="1421949" y="390448"/>
                      </a:lnTo>
                      <a:cubicBezTo>
                        <a:pt x="1593677" y="577141"/>
                        <a:pt x="1707376" y="818049"/>
                        <a:pt x="1734442" y="1084568"/>
                      </a:cubicBezTo>
                      <a:lnTo>
                        <a:pt x="1736891" y="1133058"/>
                      </a:lnTo>
                      <a:lnTo>
                        <a:pt x="1314180" y="1133058"/>
                      </a:lnTo>
                      <a:lnTo>
                        <a:pt x="1313914" y="1127788"/>
                      </a:lnTo>
                      <a:cubicBezTo>
                        <a:pt x="1273695" y="731756"/>
                        <a:pt x="939234" y="422710"/>
                        <a:pt x="532591" y="422710"/>
                      </a:cubicBezTo>
                      <a:cubicBezTo>
                        <a:pt x="424153" y="422710"/>
                        <a:pt x="320848" y="444687"/>
                        <a:pt x="226887" y="484429"/>
                      </a:cubicBezTo>
                      <a:lnTo>
                        <a:pt x="208497" y="494411"/>
                      </a:lnTo>
                      <a:lnTo>
                        <a:pt x="0" y="124972"/>
                      </a:lnTo>
                      <a:lnTo>
                        <a:pt x="62348" y="94937"/>
                      </a:lnTo>
                      <a:cubicBezTo>
                        <a:pt x="206882" y="33805"/>
                        <a:pt x="365789" y="0"/>
                        <a:pt x="532591" y="0"/>
                      </a:cubicBezTo>
                      <a:close/>
                    </a:path>
                  </a:pathLst>
                </a:custGeom>
                <a:solidFill>
                  <a:srgbClr val="FFFFFF"/>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1" name="フリーフォーム: 図形 4">
                  <a:extLst>
                    <a:ext uri="{FF2B5EF4-FFF2-40B4-BE49-F238E27FC236}">
                      <a16:creationId xmlns:a16="http://schemas.microsoft.com/office/drawing/2014/main" id="{238D0A3C-C22C-4469-8B15-ECF03B995B3F}"/>
                    </a:ext>
                  </a:extLst>
                </p:cNvPr>
                <p:cNvSpPr>
                  <a:spLocks/>
                </p:cNvSpPr>
                <p:nvPr/>
              </p:nvSpPr>
              <p:spPr bwMode="auto">
                <a:xfrm>
                  <a:off x="2222" y="2601"/>
                  <a:ext cx="422" cy="1187"/>
                </a:xfrm>
                <a:custGeom>
                  <a:avLst/>
                  <a:gdLst>
                    <a:gd name="T0" fmla="*/ 505678 w 715473"/>
                    <a:gd name="T1" fmla="*/ 0 h 2014256"/>
                    <a:gd name="T2" fmla="*/ 714709 w 715473"/>
                    <a:gd name="T3" fmla="*/ 370383 h 2014256"/>
                    <a:gd name="T4" fmla="*/ 613522 w 715473"/>
                    <a:gd name="T5" fmla="*/ 453870 h 2014256"/>
                    <a:gd name="T6" fmla="*/ 383490 w 715473"/>
                    <a:gd name="T7" fmla="*/ 1009216 h 2014256"/>
                    <a:gd name="T8" fmla="*/ 613522 w 715473"/>
                    <a:gd name="T9" fmla="*/ 1564562 h 2014256"/>
                    <a:gd name="T10" fmla="*/ 715473 w 715473"/>
                    <a:gd name="T11" fmla="*/ 1648679 h 2014256"/>
                    <a:gd name="T12" fmla="*/ 498804 w 715473"/>
                    <a:gd name="T13" fmla="*/ 2014256 h 2014256"/>
                    <a:gd name="T14" fmla="*/ 493414 w 715473"/>
                    <a:gd name="T15" fmla="*/ 2010982 h 2014256"/>
                    <a:gd name="T16" fmla="*/ 44577 w 715473"/>
                    <a:gd name="T17" fmla="*/ 1452192 h 2014256"/>
                    <a:gd name="T18" fmla="*/ 161 w 715473"/>
                    <a:gd name="T19" fmla="*/ 1315290 h 2014256"/>
                    <a:gd name="T20" fmla="*/ 6181 w 715473"/>
                    <a:gd name="T21" fmla="*/ 1312022 h 2014256"/>
                    <a:gd name="T22" fmla="*/ 167026 w 715473"/>
                    <a:gd name="T23" fmla="*/ 1009508 h 2014256"/>
                    <a:gd name="T24" fmla="*/ 6181 w 715473"/>
                    <a:gd name="T25" fmla="*/ 706994 h 2014256"/>
                    <a:gd name="T26" fmla="*/ 0 w 715473"/>
                    <a:gd name="T27" fmla="*/ 703640 h 2014256"/>
                    <a:gd name="T28" fmla="*/ 44577 w 715473"/>
                    <a:gd name="T29" fmla="*/ 566241 h 2014256"/>
                    <a:gd name="T30" fmla="*/ 493414 w 715473"/>
                    <a:gd name="T31" fmla="*/ 7450 h 2014256"/>
                    <a:gd name="T32" fmla="*/ 505678 w 715473"/>
                    <a:gd name="T33" fmla="*/ 0 h 2014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5473" h="2014256">
                      <a:moveTo>
                        <a:pt x="505678" y="0"/>
                      </a:moveTo>
                      <a:lnTo>
                        <a:pt x="714709" y="370383"/>
                      </a:lnTo>
                      <a:lnTo>
                        <a:pt x="613522" y="453870"/>
                      </a:lnTo>
                      <a:cubicBezTo>
                        <a:pt x="471397" y="595996"/>
                        <a:pt x="383490" y="792340"/>
                        <a:pt x="383490" y="1009216"/>
                      </a:cubicBezTo>
                      <a:cubicBezTo>
                        <a:pt x="383490" y="1226092"/>
                        <a:pt x="471397" y="1422437"/>
                        <a:pt x="613522" y="1564562"/>
                      </a:cubicBezTo>
                      <a:lnTo>
                        <a:pt x="715473" y="1648679"/>
                      </a:lnTo>
                      <a:lnTo>
                        <a:pt x="498804" y="2014256"/>
                      </a:lnTo>
                      <a:lnTo>
                        <a:pt x="493414" y="2010982"/>
                      </a:lnTo>
                      <a:cubicBezTo>
                        <a:pt x="292568" y="1875293"/>
                        <a:pt x="134719" y="1680794"/>
                        <a:pt x="44577" y="1452192"/>
                      </a:cubicBezTo>
                      <a:lnTo>
                        <a:pt x="161" y="1315290"/>
                      </a:lnTo>
                      <a:lnTo>
                        <a:pt x="6181" y="1312022"/>
                      </a:lnTo>
                      <a:cubicBezTo>
                        <a:pt x="103223" y="1246461"/>
                        <a:pt x="167026" y="1135436"/>
                        <a:pt x="167026" y="1009508"/>
                      </a:cubicBezTo>
                      <a:cubicBezTo>
                        <a:pt x="167026" y="883581"/>
                        <a:pt x="103223" y="772555"/>
                        <a:pt x="6181" y="706994"/>
                      </a:cubicBezTo>
                      <a:lnTo>
                        <a:pt x="0" y="703640"/>
                      </a:lnTo>
                      <a:lnTo>
                        <a:pt x="44577" y="566241"/>
                      </a:lnTo>
                      <a:cubicBezTo>
                        <a:pt x="134719" y="337639"/>
                        <a:pt x="292568" y="143140"/>
                        <a:pt x="493414" y="7450"/>
                      </a:cubicBezTo>
                      <a:lnTo>
                        <a:pt x="505678" y="0"/>
                      </a:lnTo>
                      <a:close/>
                    </a:path>
                  </a:pathLst>
                </a:custGeom>
                <a:solidFill>
                  <a:srgbClr val="FFFFFF"/>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2" name="フリーフォーム: 図形 5">
                  <a:extLst>
                    <a:ext uri="{FF2B5EF4-FFF2-40B4-BE49-F238E27FC236}">
                      <a16:creationId xmlns:a16="http://schemas.microsoft.com/office/drawing/2014/main" id="{9F839903-2E4A-4501-A9AF-9D4AA94E3DE6}"/>
                    </a:ext>
                  </a:extLst>
                </p:cNvPr>
                <p:cNvSpPr>
                  <a:spLocks/>
                </p:cNvSpPr>
                <p:nvPr/>
              </p:nvSpPr>
              <p:spPr bwMode="auto">
                <a:xfrm>
                  <a:off x="2593" y="3240"/>
                  <a:ext cx="1028" cy="668"/>
                </a:xfrm>
                <a:custGeom>
                  <a:avLst/>
                  <a:gdLst>
                    <a:gd name="T0" fmla="*/ 1321427 w 1744137"/>
                    <a:gd name="T1" fmla="*/ 0 h 1133061"/>
                    <a:gd name="T2" fmla="*/ 1744137 w 1744137"/>
                    <a:gd name="T3" fmla="*/ 0 h 1133061"/>
                    <a:gd name="T4" fmla="*/ 1741688 w 1744137"/>
                    <a:gd name="T5" fmla="*/ 48493 h 1133061"/>
                    <a:gd name="T6" fmla="*/ 1429195 w 1744137"/>
                    <a:gd name="T7" fmla="*/ 742613 h 1133061"/>
                    <a:gd name="T8" fmla="*/ 1391484 w 1744137"/>
                    <a:gd name="T9" fmla="*/ 780100 h 1133061"/>
                    <a:gd name="T10" fmla="*/ 1387355 w 1744137"/>
                    <a:gd name="T11" fmla="*/ 777859 h 1133061"/>
                    <a:gd name="T12" fmla="*/ 1245351 w 1744137"/>
                    <a:gd name="T13" fmla="*/ 749190 h 1133061"/>
                    <a:gd name="T14" fmla="*/ 887944 w 1744137"/>
                    <a:gd name="T15" fmla="*/ 1040485 h 1133061"/>
                    <a:gd name="T16" fmla="*/ 883643 w 1744137"/>
                    <a:gd name="T17" fmla="*/ 1083153 h 1133061"/>
                    <a:gd name="T18" fmla="*/ 877724 w 1744137"/>
                    <a:gd name="T19" fmla="*/ 1085175 h 1133061"/>
                    <a:gd name="T20" fmla="*/ 539837 w 1744137"/>
                    <a:gd name="T21" fmla="*/ 1133061 h 1133061"/>
                    <a:gd name="T22" fmla="*/ 69594 w 1744137"/>
                    <a:gd name="T23" fmla="*/ 1038124 h 1133061"/>
                    <a:gd name="T24" fmla="*/ 0 w 1744137"/>
                    <a:gd name="T25" fmla="*/ 1004599 h 1133061"/>
                    <a:gd name="T26" fmla="*/ 216610 w 1744137"/>
                    <a:gd name="T27" fmla="*/ 639121 h 1133061"/>
                    <a:gd name="T28" fmla="*/ 234133 w 1744137"/>
                    <a:gd name="T29" fmla="*/ 648632 h 1133061"/>
                    <a:gd name="T30" fmla="*/ 539837 w 1744137"/>
                    <a:gd name="T31" fmla="*/ 710351 h 1133061"/>
                    <a:gd name="T32" fmla="*/ 1321160 w 1744137"/>
                    <a:gd name="T33" fmla="*/ 5273 h 1133061"/>
                    <a:gd name="T34" fmla="*/ 1321427 w 1744137"/>
                    <a:gd name="T35" fmla="*/ 0 h 11330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44137" h="1133061">
                      <a:moveTo>
                        <a:pt x="1321427" y="0"/>
                      </a:moveTo>
                      <a:lnTo>
                        <a:pt x="1744137" y="0"/>
                      </a:lnTo>
                      <a:lnTo>
                        <a:pt x="1741688" y="48493"/>
                      </a:lnTo>
                      <a:cubicBezTo>
                        <a:pt x="1714622" y="315012"/>
                        <a:pt x="1600923" y="555920"/>
                        <a:pt x="1429195" y="742613"/>
                      </a:cubicBezTo>
                      <a:lnTo>
                        <a:pt x="1391484" y="780100"/>
                      </a:lnTo>
                      <a:lnTo>
                        <a:pt x="1387355" y="777859"/>
                      </a:lnTo>
                      <a:cubicBezTo>
                        <a:pt x="1343709" y="759399"/>
                        <a:pt x="1295722" y="749190"/>
                        <a:pt x="1245351" y="749190"/>
                      </a:cubicBezTo>
                      <a:cubicBezTo>
                        <a:pt x="1069053" y="749190"/>
                        <a:pt x="921962" y="874244"/>
                        <a:pt x="887944" y="1040485"/>
                      </a:cubicBezTo>
                      <a:lnTo>
                        <a:pt x="883643" y="1083153"/>
                      </a:lnTo>
                      <a:lnTo>
                        <a:pt x="877724" y="1085175"/>
                      </a:lnTo>
                      <a:cubicBezTo>
                        <a:pt x="770500" y="1116349"/>
                        <a:pt x="657120" y="1133061"/>
                        <a:pt x="539837" y="1133061"/>
                      </a:cubicBezTo>
                      <a:cubicBezTo>
                        <a:pt x="373035" y="1133061"/>
                        <a:pt x="214128" y="1099256"/>
                        <a:pt x="69594" y="1038124"/>
                      </a:cubicBezTo>
                      <a:lnTo>
                        <a:pt x="0" y="1004599"/>
                      </a:lnTo>
                      <a:lnTo>
                        <a:pt x="216610" y="639121"/>
                      </a:lnTo>
                      <a:lnTo>
                        <a:pt x="234133" y="648632"/>
                      </a:lnTo>
                      <a:cubicBezTo>
                        <a:pt x="328094" y="688375"/>
                        <a:pt x="431399" y="710351"/>
                        <a:pt x="539837" y="710351"/>
                      </a:cubicBezTo>
                      <a:cubicBezTo>
                        <a:pt x="946480" y="710351"/>
                        <a:pt x="1280941" y="401305"/>
                        <a:pt x="1321160" y="5273"/>
                      </a:cubicBezTo>
                      <a:lnTo>
                        <a:pt x="1321427" y="0"/>
                      </a:lnTo>
                      <a:close/>
                    </a:path>
                  </a:pathLst>
                </a:custGeom>
                <a:solidFill>
                  <a:srgbClr val="FFFFFF"/>
                </a:solidFill>
                <a:ln>
                  <a:noFill/>
                </a:ln>
                <a:extLst>
                  <a:ext uri="{91240B29-F687-4F45-9708-019B960494DF}">
                    <a14:hiddenLine xmlns:a14="http://schemas.microsoft.com/office/drawing/2010/main" w="12700" cap="flat" cmpd="sng" algn="ctr">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3" name="楕円 6">
                  <a:extLst>
                    <a:ext uri="{FF2B5EF4-FFF2-40B4-BE49-F238E27FC236}">
                      <a16:creationId xmlns:a16="http://schemas.microsoft.com/office/drawing/2014/main" id="{0CDFBBE1-3AAE-4D55-BEAB-FA1B8B7528DD}"/>
                    </a:ext>
                  </a:extLst>
                </p:cNvPr>
                <p:cNvSpPr>
                  <a:spLocks noChangeArrowheads="1"/>
                </p:cNvSpPr>
                <p:nvPr/>
              </p:nvSpPr>
              <p:spPr bwMode="auto">
                <a:xfrm>
                  <a:off x="1926" y="3031"/>
                  <a:ext cx="334" cy="334"/>
                </a:xfrm>
                <a:prstGeom prst="ellipse">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4" name="楕円 7">
                  <a:extLst>
                    <a:ext uri="{FF2B5EF4-FFF2-40B4-BE49-F238E27FC236}">
                      <a16:creationId xmlns:a16="http://schemas.microsoft.com/office/drawing/2014/main" id="{622A499C-9F02-4DA7-A0DB-9402DB1364A4}"/>
                    </a:ext>
                  </a:extLst>
                </p:cNvPr>
                <p:cNvSpPr>
                  <a:spLocks noChangeArrowheads="1"/>
                </p:cNvSpPr>
                <p:nvPr/>
              </p:nvSpPr>
              <p:spPr bwMode="auto">
                <a:xfrm>
                  <a:off x="3161" y="2317"/>
                  <a:ext cx="333" cy="333"/>
                </a:xfrm>
                <a:prstGeom prst="ellipse">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95" name="楕円 8">
                  <a:extLst>
                    <a:ext uri="{FF2B5EF4-FFF2-40B4-BE49-F238E27FC236}">
                      <a16:creationId xmlns:a16="http://schemas.microsoft.com/office/drawing/2014/main" id="{BA11BAC7-C9A1-440A-AF55-7BB5E3A50AD5}"/>
                    </a:ext>
                  </a:extLst>
                </p:cNvPr>
                <p:cNvSpPr>
                  <a:spLocks noChangeArrowheads="1"/>
                </p:cNvSpPr>
                <p:nvPr/>
              </p:nvSpPr>
              <p:spPr bwMode="auto">
                <a:xfrm>
                  <a:off x="3161" y="3752"/>
                  <a:ext cx="333" cy="334"/>
                </a:xfrm>
                <a:prstGeom prst="ellipse">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grpSp>
        <p:sp>
          <p:nvSpPr>
            <p:cNvPr id="86" name="WordArt 30">
              <a:extLst>
                <a:ext uri="{FF2B5EF4-FFF2-40B4-BE49-F238E27FC236}">
                  <a16:creationId xmlns:a16="http://schemas.microsoft.com/office/drawing/2014/main" id="{FD0DB542-F899-4C8D-A3A6-A8322581224B}"/>
                </a:ext>
              </a:extLst>
            </p:cNvPr>
            <p:cNvSpPr>
              <a:spLocks noChangeArrowheads="1" noChangeShapeType="1" noTextEdit="1"/>
            </p:cNvSpPr>
            <p:nvPr/>
          </p:nvSpPr>
          <p:spPr bwMode="auto">
            <a:xfrm>
              <a:off x="1934" y="9712"/>
              <a:ext cx="460" cy="103"/>
            </a:xfrm>
            <a:prstGeom prst="rect">
              <a:avLst/>
            </a:prstGeom>
            <a:extLst>
              <a:ext uri="{91240B29-F687-4F45-9708-019B960494DF}">
                <a14:hiddenLine xmlns:a14="http://schemas.microsoft.com/office/drawing/2010/main" w="2857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Yu Gothic UI" panose="020B0500000000000000" pitchFamily="50" charset="-128"/>
                  <a:ea typeface="Yu Gothic UI" panose="020B0500000000000000" pitchFamily="50" charset="-128"/>
                </a:rPr>
                <a:t>ubuntu</a:t>
              </a:r>
              <a:endParaRPr lang="ja-JP" altLang="en-US" sz="800" kern="10" spc="0">
                <a:ln>
                  <a:noFill/>
                </a:ln>
                <a:solidFill>
                  <a:srgbClr val="FFFFFF"/>
                </a:solidFill>
                <a:effectLst/>
                <a:latin typeface="Yu Gothic UI" panose="020B0500000000000000" pitchFamily="50" charset="-128"/>
                <a:ea typeface="Yu Gothic UI" panose="020B0500000000000000" pitchFamily="50" charset="-128"/>
              </a:endParaRPr>
            </a:p>
          </p:txBody>
        </p:sp>
        <p:sp>
          <p:nvSpPr>
            <p:cNvPr id="87" name="WordArt 31">
              <a:extLst>
                <a:ext uri="{FF2B5EF4-FFF2-40B4-BE49-F238E27FC236}">
                  <a16:creationId xmlns:a16="http://schemas.microsoft.com/office/drawing/2014/main" id="{1E60B824-DDC8-41D1-ACEF-E6F488F7ACA5}"/>
                </a:ext>
              </a:extLst>
            </p:cNvPr>
            <p:cNvSpPr>
              <a:spLocks noChangeArrowheads="1" noChangeShapeType="1" noTextEdit="1"/>
            </p:cNvSpPr>
            <p:nvPr/>
          </p:nvSpPr>
          <p:spPr bwMode="auto">
            <a:xfrm>
              <a:off x="1934" y="9849"/>
              <a:ext cx="460" cy="85"/>
            </a:xfrm>
            <a:prstGeom prst="rect">
              <a:avLst/>
            </a:prstGeom>
            <a:extLst>
              <a:ext uri="{91240B29-F687-4F45-9708-019B960494DF}">
                <a14:hiddenLine xmlns:a14="http://schemas.microsoft.com/office/drawing/2010/main" w="28575">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800" kern="10" spc="0">
                  <a:ln>
                    <a:noFill/>
                  </a:ln>
                  <a:solidFill>
                    <a:srgbClr val="FFFFFF"/>
                  </a:solidFill>
                  <a:effectLst/>
                  <a:latin typeface="Yu Gothic UI" panose="020B0500000000000000" pitchFamily="50" charset="-128"/>
                  <a:ea typeface="Yu Gothic UI" panose="020B0500000000000000" pitchFamily="50" charset="-128"/>
                </a:rPr>
                <a:t>22.04LTS</a:t>
              </a:r>
              <a:endParaRPr lang="ja-JP" altLang="en-US" sz="800" kern="10" spc="0">
                <a:ln>
                  <a:noFill/>
                </a:ln>
                <a:solidFill>
                  <a:srgbClr val="FFFFFF"/>
                </a:solidFill>
                <a:effectLst/>
                <a:latin typeface="Yu Gothic UI" panose="020B0500000000000000" pitchFamily="50" charset="-128"/>
                <a:ea typeface="Yu Gothic UI" panose="020B0500000000000000" pitchFamily="50" charset="-128"/>
              </a:endParaRPr>
            </a:p>
          </p:txBody>
        </p:sp>
      </p:grpSp>
      <p:sp>
        <p:nvSpPr>
          <p:cNvPr id="219" name="テキスト ボックス 218">
            <a:extLst>
              <a:ext uri="{FF2B5EF4-FFF2-40B4-BE49-F238E27FC236}">
                <a16:creationId xmlns:a16="http://schemas.microsoft.com/office/drawing/2014/main" id="{A8B05FA3-4097-4987-9C9C-D7B048D0B992}"/>
              </a:ext>
            </a:extLst>
          </p:cNvPr>
          <p:cNvSpPr txBox="1"/>
          <p:nvPr/>
        </p:nvSpPr>
        <p:spPr>
          <a:xfrm>
            <a:off x="589305" y="5499027"/>
            <a:ext cx="3878174" cy="461665"/>
          </a:xfrm>
          <a:prstGeom prst="rect">
            <a:avLst/>
          </a:prstGeom>
          <a:noFill/>
          <a:ln>
            <a:noFill/>
          </a:ln>
        </p:spPr>
        <p:txBody>
          <a:bodyPr wrap="square" rtlCol="0">
            <a:spAutoFit/>
          </a:bodyPr>
          <a:lstStyle/>
          <a:p>
            <a:pPr algn="ct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標準で</a:t>
            </a:r>
            <a:r>
              <a:rPr lang="en-US" altLang="ja-JP" sz="1200" b="1" dirty="0" err="1">
                <a:latin typeface="游ゴシック" panose="020B0400000000000000" pitchFamily="50" charset="-128"/>
                <a:ea typeface="游ゴシック" panose="020B0400000000000000" pitchFamily="50" charset="-128"/>
                <a:cs typeface="Segoe UI" panose="020B0502040204020203" pitchFamily="34" charset="0"/>
              </a:rPr>
              <a:t>WindowsServer</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搭載。</a:t>
            </a:r>
            <a:endParaRPr lang="en-US" altLang="ja-JP" sz="1200" b="1" dirty="0">
              <a:latin typeface="游ゴシック" panose="020B0400000000000000" pitchFamily="50" charset="-128"/>
              <a:ea typeface="游ゴシック" panose="020B0400000000000000" pitchFamily="50" charset="-128"/>
              <a:cs typeface="Segoe UI" panose="020B0502040204020203" pitchFamily="34" charset="0"/>
            </a:endParaRPr>
          </a:p>
          <a:p>
            <a:pPr algn="ctr"/>
            <a:r>
              <a:rPr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環境に合わせて</a:t>
            </a:r>
            <a:r>
              <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Ubuntu</a:t>
            </a:r>
            <a:r>
              <a:rPr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等</a:t>
            </a:r>
            <a:r>
              <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Linux</a:t>
            </a:r>
            <a:r>
              <a:rPr lang="ja-JP" altLang="en-US" sz="1200" b="1" dirty="0">
                <a:effectLst/>
                <a:latin typeface="游ゴシック" panose="020B0400000000000000" pitchFamily="50" charset="-128"/>
                <a:ea typeface="游ゴシック" panose="020B0400000000000000" pitchFamily="50" charset="-128"/>
                <a:cs typeface="Segoe UI" panose="020B0502040204020203" pitchFamily="34" charset="0"/>
              </a:rPr>
              <a:t>に変更も可能</a:t>
            </a:r>
            <a:r>
              <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rPr>
              <a:t>!</a:t>
            </a:r>
          </a:p>
        </p:txBody>
      </p:sp>
      <p:cxnSp>
        <p:nvCxnSpPr>
          <p:cNvPr id="220" name="直線コネクタ 219">
            <a:extLst>
              <a:ext uri="{FF2B5EF4-FFF2-40B4-BE49-F238E27FC236}">
                <a16:creationId xmlns:a16="http://schemas.microsoft.com/office/drawing/2014/main" id="{ECD86174-100C-4EEA-BFD8-E41FE6CDA6AA}"/>
              </a:ext>
            </a:extLst>
          </p:cNvPr>
          <p:cNvCxnSpPr>
            <a:cxnSpLocks/>
          </p:cNvCxnSpPr>
          <p:nvPr/>
        </p:nvCxnSpPr>
        <p:spPr>
          <a:xfrm>
            <a:off x="672986" y="5960692"/>
            <a:ext cx="36886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テキスト ボックス 220">
            <a:extLst>
              <a:ext uri="{FF2B5EF4-FFF2-40B4-BE49-F238E27FC236}">
                <a16:creationId xmlns:a16="http://schemas.microsoft.com/office/drawing/2014/main" id="{33D20B9A-73B9-4AC6-AD3C-7BD6FCCDB884}"/>
              </a:ext>
            </a:extLst>
          </p:cNvPr>
          <p:cNvSpPr txBox="1"/>
          <p:nvPr/>
        </p:nvSpPr>
        <p:spPr>
          <a:xfrm>
            <a:off x="589305" y="6067528"/>
            <a:ext cx="3772374" cy="1277273"/>
          </a:xfrm>
          <a:prstGeom prst="rect">
            <a:avLst/>
          </a:prstGeom>
          <a:noFill/>
          <a:ln>
            <a:noFill/>
          </a:ln>
        </p:spPr>
        <p:txBody>
          <a:bodyPr wrap="square" rtlCol="0">
            <a:spAutoFit/>
          </a:bodyPr>
          <a:lstStyle/>
          <a:p>
            <a:r>
              <a:rPr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アプライドの</a:t>
            </a:r>
            <a:r>
              <a:rPr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サーバ</a:t>
            </a:r>
            <a:r>
              <a:rPr lang="ja-JP" altLang="en-US" sz="1100" dirty="0">
                <a:latin typeface="游ゴシック" panose="020B0400000000000000" pitchFamily="50" charset="-128"/>
                <a:ea typeface="游ゴシック" panose="020B0400000000000000" pitchFamily="50" charset="-128"/>
                <a:cs typeface="Segoe UI" panose="020B0502040204020203" pitchFamily="34" charset="0"/>
              </a:rPr>
              <a:t>ーは全て国内の自社工場にて生産しているため、</a:t>
            </a:r>
            <a:r>
              <a:rPr lang="en-US" altLang="ja-JP" sz="1100"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100" dirty="0">
                <a:latin typeface="游ゴシック" panose="020B0400000000000000" pitchFamily="50" charset="-128"/>
                <a:ea typeface="游ゴシック" panose="020B0400000000000000" pitchFamily="50" charset="-128"/>
                <a:cs typeface="Segoe UI" panose="020B0502040204020203" pitchFamily="34" charset="0"/>
              </a:rPr>
              <a:t>の変更を承ることができます。</a:t>
            </a:r>
            <a:r>
              <a:rPr lang="en-US" altLang="ja-JP" sz="1100" dirty="0">
                <a:latin typeface="游ゴシック" panose="020B0400000000000000" pitchFamily="50" charset="-128"/>
                <a:ea typeface="游ゴシック" panose="020B0400000000000000" pitchFamily="50" charset="-128"/>
                <a:cs typeface="Segoe UI" panose="020B0502040204020203" pitchFamily="34" charset="0"/>
              </a:rPr>
              <a:t>Ubuntu</a:t>
            </a:r>
            <a:r>
              <a:rPr lang="ja-JP" altLang="en-US" sz="1100" dirty="0">
                <a:latin typeface="游ゴシック" panose="020B0400000000000000" pitchFamily="50" charset="-128"/>
                <a:ea typeface="游ゴシック" panose="020B0400000000000000" pitchFamily="50" charset="-128"/>
                <a:cs typeface="Segoe UI" panose="020B0502040204020203" pitchFamily="34" charset="0"/>
              </a:rPr>
              <a:t>等の</a:t>
            </a:r>
            <a:r>
              <a:rPr lang="en-US" altLang="ja-JP" sz="1100" dirty="0">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100" dirty="0">
                <a:latin typeface="游ゴシック" panose="020B0400000000000000" pitchFamily="50" charset="-128"/>
                <a:ea typeface="游ゴシック" panose="020B0400000000000000" pitchFamily="50" charset="-128"/>
                <a:cs typeface="Segoe UI" panose="020B0502040204020203" pitchFamily="34" charset="0"/>
              </a:rPr>
              <a:t>はインストールの代行作業を行い、すぐにご利用頂けるようにキッティングを行うことも可能です。</a:t>
            </a:r>
            <a:endParaRPr lang="en-US" altLang="ja-JP" sz="1100"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何の</a:t>
            </a:r>
            <a:r>
              <a:rPr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OS</a:t>
            </a:r>
            <a:r>
              <a:rPr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が最適かご不明な方は</a:t>
            </a:r>
            <a:r>
              <a:rPr lang="ja-JP" altLang="en-US" sz="1100" dirty="0">
                <a:latin typeface="游ゴシック" panose="020B0400000000000000" pitchFamily="50" charset="-128"/>
                <a:ea typeface="游ゴシック" panose="020B0400000000000000" pitchFamily="50" charset="-128"/>
                <a:cs typeface="Segoe UI" panose="020B0502040204020203" pitchFamily="34" charset="0"/>
              </a:rPr>
              <a:t>まず一度ご利用のソフトや機材についてご相談下さい。</a:t>
            </a:r>
            <a:endParaRPr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99" name="グループ化 98">
            <a:extLst>
              <a:ext uri="{FF2B5EF4-FFF2-40B4-BE49-F238E27FC236}">
                <a16:creationId xmlns:a16="http://schemas.microsoft.com/office/drawing/2014/main" id="{2AA4AF9D-E0DA-43DF-896F-45961800C54B}"/>
              </a:ext>
            </a:extLst>
          </p:cNvPr>
          <p:cNvGrpSpPr/>
          <p:nvPr/>
        </p:nvGrpSpPr>
        <p:grpSpPr>
          <a:xfrm>
            <a:off x="1266606" y="7824604"/>
            <a:ext cx="1860424" cy="1903295"/>
            <a:chOff x="834184" y="7776093"/>
            <a:chExt cx="1742901" cy="1783064"/>
          </a:xfrm>
        </p:grpSpPr>
        <p:pic>
          <p:nvPicPr>
            <p:cNvPr id="222" name="図 221">
              <a:extLst>
                <a:ext uri="{FF2B5EF4-FFF2-40B4-BE49-F238E27FC236}">
                  <a16:creationId xmlns:a16="http://schemas.microsoft.com/office/drawing/2014/main" id="{CE28820E-8F36-4AD5-8BE0-CBBD0E156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84" y="8240325"/>
              <a:ext cx="1742901" cy="1318832"/>
            </a:xfrm>
            <a:prstGeom prst="rect">
              <a:avLst/>
            </a:prstGeom>
            <a:effectLst/>
          </p:spPr>
        </p:pic>
        <p:pic>
          <p:nvPicPr>
            <p:cNvPr id="223" name="図 222">
              <a:extLst>
                <a:ext uri="{FF2B5EF4-FFF2-40B4-BE49-F238E27FC236}">
                  <a16:creationId xmlns:a16="http://schemas.microsoft.com/office/drawing/2014/main" id="{37A2DBC0-51AB-4E6C-9B69-12C1116FC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84" y="7776093"/>
              <a:ext cx="1742901" cy="1318832"/>
            </a:xfrm>
            <a:prstGeom prst="rect">
              <a:avLst/>
            </a:prstGeom>
            <a:effectLst/>
          </p:spPr>
        </p:pic>
      </p:grpSp>
      <p:sp>
        <p:nvSpPr>
          <p:cNvPr id="228" name="テキスト ボックス 227">
            <a:extLst>
              <a:ext uri="{FF2B5EF4-FFF2-40B4-BE49-F238E27FC236}">
                <a16:creationId xmlns:a16="http://schemas.microsoft.com/office/drawing/2014/main" id="{837C49EA-E7FE-4175-91B7-D3D56A498D8C}"/>
              </a:ext>
            </a:extLst>
          </p:cNvPr>
          <p:cNvSpPr txBox="1"/>
          <p:nvPr/>
        </p:nvSpPr>
        <p:spPr>
          <a:xfrm>
            <a:off x="543078" y="8444563"/>
            <a:ext cx="611638" cy="458125"/>
          </a:xfrm>
          <a:custGeom>
            <a:avLst/>
            <a:gdLst/>
            <a:ahLst/>
            <a:cxnLst/>
            <a:rect l="l" t="t" r="r" b="b"/>
            <a:pathLst>
              <a:path w="2276073" h="1704810">
                <a:moveTo>
                  <a:pt x="1352550" y="0"/>
                </a:moveTo>
                <a:lnTo>
                  <a:pt x="1356441" y="0"/>
                </a:lnTo>
                <a:lnTo>
                  <a:pt x="1579629" y="0"/>
                </a:lnTo>
                <a:lnTo>
                  <a:pt x="1583520" y="0"/>
                </a:lnTo>
                <a:lnTo>
                  <a:pt x="1583520" y="1265119"/>
                </a:lnTo>
                <a:cubicBezTo>
                  <a:pt x="1583389" y="1339365"/>
                  <a:pt x="1602608" y="1393482"/>
                  <a:pt x="1641178" y="1427469"/>
                </a:cubicBezTo>
                <a:cubicBezTo>
                  <a:pt x="1660463" y="1444463"/>
                  <a:pt x="1684783" y="1457148"/>
                  <a:pt x="1714138" y="1465524"/>
                </a:cubicBezTo>
                <a:lnTo>
                  <a:pt x="1815361" y="1477497"/>
                </a:lnTo>
                <a:lnTo>
                  <a:pt x="1916261" y="1465524"/>
                </a:lnTo>
                <a:cubicBezTo>
                  <a:pt x="1945441" y="1457148"/>
                  <a:pt x="1969520" y="1444463"/>
                  <a:pt x="1988498" y="1427469"/>
                </a:cubicBezTo>
                <a:cubicBezTo>
                  <a:pt x="2026454" y="1393482"/>
                  <a:pt x="2045322" y="1339365"/>
                  <a:pt x="2045103" y="1265119"/>
                </a:cubicBezTo>
                <a:lnTo>
                  <a:pt x="2045103" y="0"/>
                </a:lnTo>
                <a:lnTo>
                  <a:pt x="2048994" y="0"/>
                </a:lnTo>
                <a:lnTo>
                  <a:pt x="2272182" y="0"/>
                </a:lnTo>
                <a:lnTo>
                  <a:pt x="2276073" y="0"/>
                </a:lnTo>
                <a:lnTo>
                  <a:pt x="2276073" y="1265119"/>
                </a:lnTo>
                <a:cubicBezTo>
                  <a:pt x="2274856" y="1367928"/>
                  <a:pt x="2252994" y="1451752"/>
                  <a:pt x="2210489" y="1516591"/>
                </a:cubicBezTo>
                <a:cubicBezTo>
                  <a:pt x="2167984" y="1581430"/>
                  <a:pt x="2112140" y="1629084"/>
                  <a:pt x="2042957" y="1659553"/>
                </a:cubicBezTo>
                <a:cubicBezTo>
                  <a:pt x="1973775" y="1690022"/>
                  <a:pt x="1898559" y="1705106"/>
                  <a:pt x="1817310" y="1704806"/>
                </a:cubicBezTo>
                <a:lnTo>
                  <a:pt x="1815357" y="1704623"/>
                </a:lnTo>
                <a:lnTo>
                  <a:pt x="1813419" y="1704806"/>
                </a:lnTo>
                <a:cubicBezTo>
                  <a:pt x="1731481" y="1705106"/>
                  <a:pt x="1655771" y="1690022"/>
                  <a:pt x="1586290" y="1659553"/>
                </a:cubicBezTo>
                <a:cubicBezTo>
                  <a:pt x="1516808" y="1629084"/>
                  <a:pt x="1460782" y="1581430"/>
                  <a:pt x="1418212" y="1516591"/>
                </a:cubicBezTo>
                <a:cubicBezTo>
                  <a:pt x="1375642" y="1451752"/>
                  <a:pt x="1353754" y="1367928"/>
                  <a:pt x="1352550" y="1265119"/>
                </a:cubicBezTo>
                <a:close/>
                <a:moveTo>
                  <a:pt x="290493" y="0"/>
                </a:moveTo>
                <a:lnTo>
                  <a:pt x="294384" y="0"/>
                </a:lnTo>
                <a:lnTo>
                  <a:pt x="524151" y="0"/>
                </a:lnTo>
                <a:lnTo>
                  <a:pt x="528042" y="0"/>
                </a:lnTo>
                <a:lnTo>
                  <a:pt x="239654" y="1103032"/>
                </a:lnTo>
                <a:lnTo>
                  <a:pt x="551516" y="1103032"/>
                </a:lnTo>
                <a:lnTo>
                  <a:pt x="551516" y="277863"/>
                </a:lnTo>
                <a:lnTo>
                  <a:pt x="555407" y="277863"/>
                </a:lnTo>
                <a:lnTo>
                  <a:pt x="778596" y="277863"/>
                </a:lnTo>
                <a:lnTo>
                  <a:pt x="782487" y="277863"/>
                </a:lnTo>
                <a:lnTo>
                  <a:pt x="782487" y="1103032"/>
                </a:lnTo>
                <a:lnTo>
                  <a:pt x="919633" y="1103032"/>
                </a:lnTo>
                <a:lnTo>
                  <a:pt x="923524" y="1103032"/>
                </a:lnTo>
                <a:lnTo>
                  <a:pt x="923524" y="1330112"/>
                </a:lnTo>
                <a:lnTo>
                  <a:pt x="919633" y="1330112"/>
                </a:lnTo>
                <a:lnTo>
                  <a:pt x="782487" y="1330112"/>
                </a:lnTo>
                <a:lnTo>
                  <a:pt x="782487" y="1683756"/>
                </a:lnTo>
                <a:lnTo>
                  <a:pt x="778596" y="1683756"/>
                </a:lnTo>
                <a:lnTo>
                  <a:pt x="555407" y="1683756"/>
                </a:lnTo>
                <a:lnTo>
                  <a:pt x="551516" y="1683756"/>
                </a:lnTo>
                <a:lnTo>
                  <a:pt x="551516" y="1330112"/>
                </a:lnTo>
                <a:lnTo>
                  <a:pt x="3891" y="1330112"/>
                </a:lnTo>
                <a:lnTo>
                  <a:pt x="0" y="1330112"/>
                </a:lnTo>
                <a:lnTo>
                  <a:pt x="0" y="1103032"/>
                </a:ln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16600" b="1" dirty="0">
              <a:effectLst/>
              <a:latin typeface="YDW バナナスリップplus plus" panose="02020300000000000000" pitchFamily="18" charset="-128"/>
              <a:ea typeface="YDW バナナスリップplus plus" panose="02020300000000000000" pitchFamily="18" charset="-128"/>
              <a:cs typeface="Segoe UI" panose="020B0502040204020203" pitchFamily="34" charset="0"/>
            </a:endParaRPr>
          </a:p>
        </p:txBody>
      </p:sp>
      <p:sp>
        <p:nvSpPr>
          <p:cNvPr id="229" name="テキスト ボックス 228">
            <a:extLst>
              <a:ext uri="{FF2B5EF4-FFF2-40B4-BE49-F238E27FC236}">
                <a16:creationId xmlns:a16="http://schemas.microsoft.com/office/drawing/2014/main" id="{DF016014-217E-4CC7-BF39-E43816861E79}"/>
              </a:ext>
            </a:extLst>
          </p:cNvPr>
          <p:cNvSpPr txBox="1"/>
          <p:nvPr/>
        </p:nvSpPr>
        <p:spPr>
          <a:xfrm>
            <a:off x="3137457" y="7757004"/>
            <a:ext cx="3878174" cy="461665"/>
          </a:xfrm>
          <a:prstGeom prst="rect">
            <a:avLst/>
          </a:prstGeom>
          <a:noFill/>
          <a:ln>
            <a:noFill/>
          </a:ln>
        </p:spPr>
        <p:txBody>
          <a:bodyPr wrap="square" rtlCol="0">
            <a:spAutoFit/>
          </a:bodyPr>
          <a:lstStyle/>
          <a:p>
            <a:pPr algn="ct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ラックマウントタイプだから省スペース！</a:t>
            </a:r>
            <a:endParaRPr lang="en-US" altLang="ja-JP" sz="1200" b="1" dirty="0">
              <a:latin typeface="游ゴシック" panose="020B0400000000000000" pitchFamily="50" charset="-128"/>
              <a:ea typeface="游ゴシック" panose="020B0400000000000000" pitchFamily="50" charset="-128"/>
              <a:cs typeface="Segoe UI" panose="020B0502040204020203" pitchFamily="34" charset="0"/>
            </a:endParaRPr>
          </a:p>
          <a:p>
            <a:pPr algn="ct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ラックにも収納可能で管理しやすい！</a:t>
            </a:r>
            <a:endParaRPr lang="en-US" altLang="ja-JP" sz="1200" b="1" dirty="0">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230" name="直線コネクタ 229">
            <a:extLst>
              <a:ext uri="{FF2B5EF4-FFF2-40B4-BE49-F238E27FC236}">
                <a16:creationId xmlns:a16="http://schemas.microsoft.com/office/drawing/2014/main" id="{0F28479C-D33C-4808-A969-99769BB3F4FA}"/>
              </a:ext>
            </a:extLst>
          </p:cNvPr>
          <p:cNvCxnSpPr>
            <a:cxnSpLocks/>
          </p:cNvCxnSpPr>
          <p:nvPr/>
        </p:nvCxnSpPr>
        <p:spPr>
          <a:xfrm>
            <a:off x="3221138" y="8218669"/>
            <a:ext cx="36886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テキスト ボックス 230">
            <a:extLst>
              <a:ext uri="{FF2B5EF4-FFF2-40B4-BE49-F238E27FC236}">
                <a16:creationId xmlns:a16="http://schemas.microsoft.com/office/drawing/2014/main" id="{0703A1CC-FB61-4889-846C-3EE5A76EDF72}"/>
              </a:ext>
            </a:extLst>
          </p:cNvPr>
          <p:cNvSpPr txBox="1"/>
          <p:nvPr/>
        </p:nvSpPr>
        <p:spPr>
          <a:xfrm>
            <a:off x="3137457" y="8325505"/>
            <a:ext cx="3772374" cy="1277273"/>
          </a:xfrm>
          <a:prstGeom prst="rect">
            <a:avLst/>
          </a:prstGeom>
          <a:noFill/>
          <a:ln>
            <a:noFill/>
          </a:ln>
        </p:spPr>
        <p:txBody>
          <a:bodyPr wrap="square" rtlCol="0">
            <a:spAutoFit/>
          </a:bodyPr>
          <a:lstStyle/>
          <a:p>
            <a:r>
              <a:rPr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アプライドの</a:t>
            </a:r>
            <a:r>
              <a:rPr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1100" dirty="0">
                <a:effectLst/>
                <a:latin typeface="游ゴシック" panose="020B0400000000000000" pitchFamily="50" charset="-128"/>
                <a:ea typeface="游ゴシック" panose="020B0400000000000000" pitchFamily="50" charset="-128"/>
                <a:cs typeface="Segoe UI" panose="020B0502040204020203" pitchFamily="34" charset="0"/>
              </a:rPr>
              <a:t>サーバーは、複数のサーバーを縦空間に積み上げられるため、フロアスペースの圧迫を最小限にできます。また、サーバー関連機器を一カ所にまとめられるため、その場で作業が完結するというメリットがあります。これはトラブル対応時にも有効で、復旧の時間短縮が期待できます。また、ラックに収納することで埃や湿気など物理的な故障リスクを軽減できます。</a:t>
            </a:r>
            <a:endParaRPr lang="en-US" altLang="ja-JP" sz="1100"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232" name="テキスト ボックス 231">
            <a:extLst>
              <a:ext uri="{FF2B5EF4-FFF2-40B4-BE49-F238E27FC236}">
                <a16:creationId xmlns:a16="http://schemas.microsoft.com/office/drawing/2014/main" id="{D33A5B59-989D-484F-A61C-63A99AA0013B}"/>
              </a:ext>
            </a:extLst>
          </p:cNvPr>
          <p:cNvSpPr txBox="1"/>
          <p:nvPr/>
        </p:nvSpPr>
        <p:spPr>
          <a:xfrm>
            <a:off x="589305" y="2651390"/>
            <a:ext cx="6426326" cy="461665"/>
          </a:xfrm>
          <a:prstGeom prst="rect">
            <a:avLst/>
          </a:prstGeom>
          <a:noFill/>
          <a:ln>
            <a:noFill/>
          </a:ln>
        </p:spPr>
        <p:txBody>
          <a:bodyPr wrap="square" rtlCol="0">
            <a:spAutoFit/>
          </a:bodyPr>
          <a:lstStyle/>
          <a:p>
            <a:pPr algn="ct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アプライドの</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AI</a:t>
            </a: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サーバーはここが違う</a:t>
            </a:r>
            <a:r>
              <a:rPr lang="en-US" altLang="ja-JP" sz="1200" b="1" dirty="0">
                <a:latin typeface="游ゴシック" panose="020B0400000000000000" pitchFamily="50" charset="-128"/>
                <a:ea typeface="游ゴシック" panose="020B0400000000000000" pitchFamily="50" charset="-128"/>
                <a:cs typeface="Segoe UI" panose="020B0502040204020203" pitchFamily="34" charset="0"/>
              </a:rPr>
              <a:t>!】</a:t>
            </a:r>
          </a:p>
          <a:p>
            <a:pPr algn="ctr"/>
            <a:r>
              <a:rPr lang="ja-JP" altLang="en-US" sz="1200" b="1" dirty="0">
                <a:latin typeface="游ゴシック" panose="020B0400000000000000" pitchFamily="50" charset="-128"/>
                <a:ea typeface="游ゴシック" panose="020B0400000000000000" pitchFamily="50" charset="-128"/>
                <a:cs typeface="Segoe UI" panose="020B0502040204020203" pitchFamily="34" charset="0"/>
              </a:rPr>
              <a:t>様々なビジネスシーンで選ばれるのには理由があります。</a:t>
            </a:r>
            <a:endParaRPr lang="en-US" altLang="ja-JP" sz="1200" b="1" dirty="0">
              <a:effectLst/>
              <a:latin typeface="游ゴシック" panose="020B0400000000000000" pitchFamily="50" charset="-128"/>
              <a:ea typeface="游ゴシック" panose="020B0400000000000000" pitchFamily="50" charset="-128"/>
              <a:cs typeface="Segoe UI" panose="020B0502040204020203" pitchFamily="34" charset="0"/>
            </a:endParaRPr>
          </a:p>
        </p:txBody>
      </p:sp>
    </p:spTree>
    <p:extLst>
      <p:ext uri="{BB962C8B-B14F-4D97-AF65-F5344CB8AC3E}">
        <p14:creationId xmlns:p14="http://schemas.microsoft.com/office/powerpoint/2010/main" val="19891537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4206</TotalTime>
  <Pages>0</Pages>
  <Words>829</Words>
  <Characters>0</Characters>
  <Application>Microsoft Office PowerPoint</Application>
  <DocSecurity>0</DocSecurity>
  <PresentationFormat>ユーザー設定</PresentationFormat>
  <Lines>0</Lines>
  <Paragraphs>107</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YDW バナナスリップplus plus</vt:lpstr>
      <vt:lpstr>Yu Gothic UI</vt:lpstr>
      <vt:lpstr>ヒラギノ角ゴ5</vt:lpstr>
      <vt:lpstr>ヒラギノ角ゴ7</vt:lpstr>
      <vt:lpstr>メイリオ</vt:lpstr>
      <vt:lpstr>游ゴシック</vt:lpstr>
      <vt:lpstr>游ゴシック Light</vt:lpstr>
      <vt:lpstr>Arial</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正浩 秋山</cp:lastModifiedBy>
  <cp:revision>1457</cp:revision>
  <dcterms:created xsi:type="dcterms:W3CDTF">2015-08-26T04:11:00Z</dcterms:created>
  <dcterms:modified xsi:type="dcterms:W3CDTF">2024-08-02T09:27:54Z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